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F54_CFD23EF4.xml" ContentType="application/vnd.ms-powerpoint.comments+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 id="2147483687" r:id="rId6"/>
    <p:sldMasterId id="2147483690" r:id="rId7"/>
    <p:sldMasterId id="2147483696" r:id="rId8"/>
    <p:sldMasterId id="2147483702" r:id="rId9"/>
    <p:sldMasterId id="2147483722" r:id="rId10"/>
    <p:sldMasterId id="2147483742" r:id="rId11"/>
    <p:sldMasterId id="2147483749" r:id="rId12"/>
  </p:sldMasterIdLst>
  <p:notesMasterIdLst>
    <p:notesMasterId r:id="rId35"/>
  </p:notesMasterIdLst>
  <p:sldIdLst>
    <p:sldId id="260" r:id="rId13"/>
    <p:sldId id="3975" r:id="rId14"/>
    <p:sldId id="3989" r:id="rId15"/>
    <p:sldId id="3997" r:id="rId16"/>
    <p:sldId id="3987" r:id="rId17"/>
    <p:sldId id="3943" r:id="rId18"/>
    <p:sldId id="362" r:id="rId19"/>
    <p:sldId id="344" r:id="rId20"/>
    <p:sldId id="3938" r:id="rId21"/>
    <p:sldId id="364" r:id="rId22"/>
    <p:sldId id="346" r:id="rId23"/>
    <p:sldId id="359" r:id="rId24"/>
    <p:sldId id="365" r:id="rId25"/>
    <p:sldId id="345" r:id="rId26"/>
    <p:sldId id="3929" r:id="rId27"/>
    <p:sldId id="3944" r:id="rId28"/>
    <p:sldId id="3998" r:id="rId29"/>
    <p:sldId id="356" r:id="rId30"/>
    <p:sldId id="4000" r:id="rId31"/>
    <p:sldId id="3999" r:id="rId32"/>
    <p:sldId id="3924" r:id="rId33"/>
    <p:sldId id="394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317948-582A-1E3B-F9E0-88C4E4C09D7E}" name="Michaun Muffett-Lane" initials="MM" userId="S::mmuffettlane@healthequity.com::4b8e38fc-0ded-419a-a82f-94fa6d006cd0" providerId="AD"/>
  <p188:author id="{3D577866-9A8D-1EF5-DDB1-FE5DA5F4F8CC}" name="Amy Cowin" initials="AC" userId="S::acowin@healthequity.com::eb56b0cb-f9eb-4900-aabd-0bba0cb61343" providerId="AD"/>
  <p188:author id="{473BD06D-7898-582D-0E1F-C81D89C3C248}" name="Sofia Briceno" initials="SB" userId="S::sbriceno@healthequity.com::9a01d04f-8380-4d95-b057-ac088eef5380" providerId="AD"/>
  <p188:author id="{615AEE6D-B114-7361-6C09-68ED66F2ABA2}" name="Sherisa Bly" initials="SB" userId="S::sbly@healthequity.com::196538dd-f018-4464-8f24-9f2656d320a2" providerId="AD"/>
  <p188:author id="{6ED26ACA-56AA-FFEB-4FA7-E420088DF390}" name="Alyse Wilkins" initials="AW" userId="S::awilkins@healthequity.com::b41b2283-0071-48a8-9a75-310b42b50f28" providerId="AD"/>
  <p188:author id="{C7FCF0D4-86D5-162E-8106-88BC0765DA99}" name="Beau Colvin" initials="BC" userId="S::bcolvin@healthequity.com::a8ed4415-e91e-4ec7-ade8-329fbd41615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11" autoAdjust="0"/>
  </p:normalViewPr>
  <p:slideViewPr>
    <p:cSldViewPr snapToGrid="0">
      <p:cViewPr varScale="1">
        <p:scale>
          <a:sx n="84" d="100"/>
          <a:sy n="84" d="100"/>
        </p:scale>
        <p:origin x="13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yler Revill" userId="064ddc97-4881-474d-812c-a32e3145e493" providerId="ADAL" clId="{90CC4576-9094-4143-9362-40FB202E904D}"/>
    <pc:docChg chg="modSld sldOrd">
      <pc:chgData name="Tyler Revill" userId="064ddc97-4881-474d-812c-a32e3145e493" providerId="ADAL" clId="{90CC4576-9094-4143-9362-40FB202E904D}" dt="2024-08-07T18:00:42.656" v="19"/>
      <pc:docMkLst>
        <pc:docMk/>
      </pc:docMkLst>
      <pc:sldChg chg="ord modNotesTx">
        <pc:chgData name="Tyler Revill" userId="064ddc97-4881-474d-812c-a32e3145e493" providerId="ADAL" clId="{90CC4576-9094-4143-9362-40FB202E904D}" dt="2024-08-07T18:00:42.656" v="19"/>
        <pc:sldMkLst>
          <pc:docMk/>
          <pc:sldMk cId="2492786097" sldId="359"/>
        </pc:sldMkLst>
      </pc:sldChg>
    </pc:docChg>
  </pc:docChgLst>
</pc:chgInfo>
</file>

<file path=ppt/comments/modernComment_F54_CFD23EF4.xml><?xml version="1.0" encoding="utf-8"?>
<p188:cmLst xmlns:a="http://schemas.openxmlformats.org/drawingml/2006/main" xmlns:r="http://schemas.openxmlformats.org/officeDocument/2006/relationships" xmlns:p188="http://schemas.microsoft.com/office/powerpoint/2018/8/main">
  <p188:cm id="{B3C3182B-051D-4966-85AD-B3C0F0F1E418}" authorId="{3D577866-9A8D-1EF5-DDB1-FE5DA5F4F8CC}" created="2023-06-30T16:20:25.595">
    <pc:sldMkLst xmlns:pc="http://schemas.microsoft.com/office/powerpoint/2013/main/command">
      <pc:docMk/>
      <pc:sldMk cId="3486662388" sldId="3924"/>
    </pc:sldMkLst>
    <p188:txBody>
      <a:bodyPr/>
      <a:lstStyle/>
      <a:p>
        <a:r>
          <a:rPr lang="en-US"/>
          <a:t>Add enrollment dates, where to enroll URL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55A53-0E52-424E-8F6E-B19C5167C48F}" type="datetimeFigureOut">
              <a:rPr lang="en-US" smtClean="0"/>
              <a:t>8/7/2024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9AAB7-D858-457E-9C3F-D97DB551B3E5}" type="slidenum">
              <a:rPr lang="en-US" smtClean="0"/>
              <a:t>‹#›</a:t>
            </a:fld>
            <a:endParaRPr lang="en-US"/>
          </a:p>
        </p:txBody>
      </p:sp>
    </p:spTree>
    <p:extLst>
      <p:ext uri="{BB962C8B-B14F-4D97-AF65-F5344CB8AC3E}">
        <p14:creationId xmlns:p14="http://schemas.microsoft.com/office/powerpoint/2010/main" val="2533018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wageworks.com/forms/dcpaymeback.pdf"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play.google.com/store/apps/details?id=com.wageworks.ezreceipts" TargetMode="External"/><Relationship Id="rId4" Type="http://schemas.openxmlformats.org/officeDocument/2006/relationships/hyperlink" Target="https://apps.apple.com/us/app/ez-receipts/id412650768"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Thanks for joining today to learn how you can turn caregiving into tax savings with a HealthEquity Dependent Care Flexible Spending Account. My name is [presenter name] </a:t>
            </a:r>
          </a:p>
          <a:p>
            <a:endParaRPr lang="en-US" sz="18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7533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There are a number of eligible expenses you can use funds for to care for your eligible dependents.</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 can easily search for possible eligible expenses to use your DCFSA funds on at healthequity.com/</a:t>
            </a:r>
            <a:r>
              <a:rPr lang="en-US" b="0" i="0" u="none" strike="noStrike" dirty="0" err="1">
                <a:solidFill>
                  <a:srgbClr val="000000"/>
                </a:solidFill>
                <a:effectLst/>
                <a:latin typeface="Calibri" panose="020F0502020204030204" pitchFamily="34" charset="0"/>
              </a:rPr>
              <a:t>dcfsa-qme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rPr>
              <a:t>Review your plan documents carefully and consult with your benefits team for a list of potentially eligible expenses.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727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r>
              <a:rPr lang="en-US" dirty="0">
                <a:cs typeface="+mn-lt"/>
              </a:rPr>
            </a:br>
            <a:r>
              <a:rPr lang="en-US" sz="1600" b="0" i="0" u="none" strike="noStrike" dirty="0">
                <a:solidFill>
                  <a:srgbClr val="000000"/>
                </a:solidFill>
                <a:effectLst/>
                <a:latin typeface="Calibri" panose="020F0502020204030204" pitchFamily="34" charset="0"/>
              </a:rPr>
              <a:t>Because a DCFSA must be used to help care for a dependent you claim on your taxes, DCFSA contribution limits are determined by your filing status.</a:t>
            </a:r>
            <a:r>
              <a:rPr lang="en-US" sz="1600" b="0" i="0" dirty="0">
                <a:solidFill>
                  <a:srgbClr val="000000"/>
                </a:solidFill>
                <a:effectLst/>
                <a:latin typeface="Calibri" panose="020F0502020204030204" pitchFamily="34" charset="0"/>
              </a:rPr>
              <a:t>​</a:t>
            </a:r>
            <a:endParaRPr lang="en-US" sz="1600" b="0" i="0" dirty="0">
              <a:solidFill>
                <a:srgbClr val="444444"/>
              </a:solidFill>
              <a:effectLst/>
              <a:latin typeface="Calibri" panose="020F0502020204030204" pitchFamily="34" charset="0"/>
            </a:endParaRPr>
          </a:p>
          <a:p>
            <a:pPr algn="l" rtl="0" fontAlgn="base"/>
            <a:r>
              <a:rPr lang="en-US" sz="1600" b="0" i="0" dirty="0">
                <a:solidFill>
                  <a:srgbClr val="000000"/>
                </a:solidFill>
                <a:effectLst/>
                <a:latin typeface="Calibri" panose="020F0502020204030204" pitchFamily="34" charset="0"/>
              </a:rPr>
              <a:t>​</a:t>
            </a:r>
            <a:endParaRPr lang="en-US" sz="1600" b="0" i="0" dirty="0">
              <a:solidFill>
                <a:srgbClr val="444444"/>
              </a:solidFill>
              <a:effectLst/>
              <a:latin typeface="Calibri" panose="020F0502020204030204" pitchFamily="34" charset="0"/>
            </a:endParaRPr>
          </a:p>
          <a:p>
            <a:pPr algn="l" rtl="0" fontAlgn="base"/>
            <a:r>
              <a:rPr lang="en-US" sz="1600" b="0" i="0" u="none" strike="noStrike" dirty="0">
                <a:solidFill>
                  <a:srgbClr val="000000"/>
                </a:solidFill>
                <a:effectLst/>
                <a:latin typeface="Calibri" panose="020F0502020204030204" pitchFamily="34" charset="0"/>
              </a:rPr>
              <a:t>The contribution limit is $5,000 per household.</a:t>
            </a:r>
            <a:r>
              <a:rPr lang="en-US" sz="1600" b="0" i="0" dirty="0">
                <a:solidFill>
                  <a:srgbClr val="000000"/>
                </a:solidFill>
                <a:effectLst/>
                <a:latin typeface="Calibri" panose="020F0502020204030204" pitchFamily="34" charset="0"/>
              </a:rPr>
              <a:t>​</a:t>
            </a:r>
            <a:endParaRPr lang="en-US" sz="1600"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If you are married and are filing a separate tax return from  your working spouse, each of you can contribute up to $2500 each per year</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•If you are married and filing together, you can contribute $5000 per year as a household</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Note that if your spouse is a stay-at-home parent, then you cannot participate in dependent care FSAs. You and your spouse must both be working or have eligible student or disability status to participate in this benefit.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buFont typeface="Arial"/>
              <a:buNone/>
            </a:pPr>
            <a:endParaRPr lang="en-US" sz="11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2150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2800" b="0" i="0" u="none" strike="noStrike" dirty="0">
                <a:solidFill>
                  <a:srgbClr val="000000"/>
                </a:solidFill>
                <a:effectLst/>
                <a:latin typeface="Calibri" panose="020F0502020204030204" pitchFamily="34" charset="0"/>
              </a:rPr>
              <a:t>Your company offers a grace period, giving you up to an additional 2 ½ months to use the previous year’s DCFSA funds.</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u="none" strike="noStrike" dirty="0">
                <a:solidFill>
                  <a:srgbClr val="000000"/>
                </a:solidFill>
                <a:effectLst/>
                <a:latin typeface="Calibri" panose="020F0502020204030204" pitchFamily="34" charset="0"/>
              </a:rPr>
              <a:t> </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u="none" strike="noStrike" dirty="0">
                <a:solidFill>
                  <a:srgbClr val="000000"/>
                </a:solidFill>
                <a:effectLst/>
                <a:latin typeface="Calibri" panose="020F0502020204030204" pitchFamily="34" charset="0"/>
              </a:rPr>
              <a:t> </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nSpc>
                <a:spcPct val="107000"/>
              </a:lnSpc>
              <a:buFont typeface="+mj-lt"/>
            </a:pPr>
            <a:endParaRPr lang="en-US" sz="1800" dirty="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415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Your Dependent Care Flexible Spending Account may provide you with the flexibility to make the mid-year changes if you have a qualified life event.</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 will want to discuss with your plan administrator which of the following changes you may be allowed to make mid-year plan adjustments for: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marital status, such as marriage, divorce, or death of your spouse</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the number of your dependents, such as birth or adoption of a child</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employment status for you, your spouse, or dependent that affects eligibility</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residence for you, your spouse, or dependent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childcare or elder care provider, change in cost, or change in coverage.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3872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And remember, you may only use the DCFSA funds that are currently available in your account, not what you’ve elected for the plan year.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As your contributions are made, you’re able to use tax-deductible funds and get reimbursed. </a:t>
            </a:r>
            <a:endParaRPr lang="en-US" b="0" i="0" dirty="0">
              <a:solidFill>
                <a:srgbClr val="444444"/>
              </a:solidFill>
              <a:effectLst/>
              <a:latin typeface="Calibri" panose="020F050202020403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7151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Let’s look at how one family is able to use a Dependent Care Flexible Spending Account for their childcare needs.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Ramesh is currently working full-time and his wife Priya is working full-time while completing her PhD at the local university.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With another baby on the way, they enroll in a DCFSA to pay for after school childcare for their daughter Mya.</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They contribute $3,000 for their DCFSA plan.</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They use the money to make monthly payments for an after-school program that buses Mya from her elementary school and cares for her until she is picked up in the evening by Ramesh or Priya.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15</a:t>
            </a:fld>
            <a:endParaRPr lang="en-US"/>
          </a:p>
        </p:txBody>
      </p:sp>
    </p:spTree>
    <p:extLst>
      <p:ext uri="{BB962C8B-B14F-4D97-AF65-F5344CB8AC3E}">
        <p14:creationId xmlns:p14="http://schemas.microsoft.com/office/powerpoint/2010/main" val="3186192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Ramesh and Priya are able to take advantage of the benefits of a DCFSA to save money while providing for their family and building toward a better future. They feel assured knowing they can use their HSA for their medical expenses and the DCFSA for their childcare needs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​After paying for childcare, they also have enough in the DCFSA for summer day camp fees.</a:t>
            </a:r>
          </a:p>
          <a:p>
            <a:pPr algn="l" rtl="0" fontAlgn="base"/>
            <a:endParaRPr lang="en-US" b="0" i="0" dirty="0">
              <a:solidFill>
                <a:srgbClr val="626362"/>
              </a:solidFill>
              <a:effectLst/>
              <a:latin typeface="Arial" panose="020B0604020202020204" pitchFamily="34" charset="0"/>
            </a:endParaRPr>
          </a:p>
          <a:p>
            <a:pPr algn="l" rtl="0" fontAlgn="base"/>
            <a:endParaRPr lang="en-US" b="0" i="0" dirty="0">
              <a:solidFill>
                <a:srgbClr val="626362"/>
              </a:solidFill>
              <a:effectLst/>
              <a:latin typeface="Arial" panose="020B0604020202020204" pitchFamily="34" charset="0"/>
            </a:endParaRPr>
          </a:p>
          <a:p>
            <a:pPr algn="l" rtl="0" fontAlgn="base"/>
            <a:endParaRPr lang="en-US" b="0" i="0" dirty="0">
              <a:solidFill>
                <a:srgbClr val="626362"/>
              </a:solidFill>
              <a:effectLst/>
              <a:latin typeface="Arial" panose="020B0604020202020204" pitchFamily="34" charset="0"/>
            </a:endParaRPr>
          </a:p>
          <a:p>
            <a:pPr algn="l" rtl="0" fontAlgn="base"/>
            <a:endParaRPr lang="en-US" b="0" i="0" dirty="0">
              <a:solidFill>
                <a:srgbClr val="626362"/>
              </a:solidFill>
              <a:effectLst/>
              <a:latin typeface="Arial" panose="020B0604020202020204" pitchFamily="34" charset="0"/>
            </a:endParaRPr>
          </a:p>
          <a:p>
            <a:pPr algn="l" rtl="0" fontAlgn="base"/>
            <a:endParaRPr lang="en-US" b="0" i="0" dirty="0">
              <a:solidFill>
                <a:srgbClr val="626362"/>
              </a:solidFill>
              <a:effectLst/>
              <a:latin typeface="Arial" panose="020B0604020202020204" pitchFamily="34" charset="0"/>
            </a:endParaRPr>
          </a:p>
          <a:p>
            <a:pPr algn="l" rtl="0" fontAlgn="base"/>
            <a:endParaRPr lang="en-US" b="0" i="0" dirty="0">
              <a:solidFill>
                <a:srgbClr val="626362"/>
              </a:solidFill>
              <a:effectLst/>
              <a:latin typeface="Arial" panose="020B0604020202020204" pitchFamily="34" charset="0"/>
            </a:endParaRPr>
          </a:p>
          <a:p>
            <a:pPr algn="l" rtl="0" fontAlgn="base"/>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*don’t need to read</a:t>
            </a:r>
          </a:p>
          <a:p>
            <a:pPr algn="l" rtl="0" fontAlgn="base"/>
            <a:r>
              <a:rPr lang="en-US" b="0" i="0" u="none" strike="noStrike" dirty="0">
                <a:solidFill>
                  <a:srgbClr val="626362"/>
                </a:solidFill>
                <a:effectLst/>
                <a:latin typeface="Arial" panose="020B0604020202020204" pitchFamily="34" charset="0"/>
              </a:rPr>
              <a:t>Without a DCFSA</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 $3,000 from paycheck</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 $900 to taxes</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 $2,000 for after school care</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626362"/>
                </a:solidFill>
                <a:effectLst/>
                <a:latin typeface="Arial" panose="020B0604020202020204" pitchFamily="34" charset="0"/>
              </a:rPr>
              <a:t>$400 </a:t>
            </a:r>
            <a:r>
              <a:rPr lang="en-US" b="0" i="0" u="none" strike="noStrike" dirty="0">
                <a:solidFill>
                  <a:srgbClr val="626362"/>
                </a:solidFill>
                <a:effectLst/>
                <a:latin typeface="Arial" panose="020B0604020202020204" pitchFamily="34" charset="0"/>
              </a:rPr>
              <a:t>leftover</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7A96"/>
                </a:solidFill>
                <a:effectLst/>
                <a:latin typeface="Arial" panose="020B0604020202020204" pitchFamily="34" charset="0"/>
              </a:rPr>
              <a:t>With a DCFSA:</a:t>
            </a:r>
            <a:r>
              <a:rPr lang="en-US" b="0" i="0" dirty="0">
                <a:solidFill>
                  <a:srgbClr val="007A96"/>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 $3,000 in DCFSA</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 $0 to taxes</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 $2,000 for after school care</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007A96"/>
                </a:solidFill>
                <a:effectLst/>
                <a:latin typeface="Arial" panose="020B0604020202020204" pitchFamily="34" charset="0"/>
              </a:rPr>
              <a:t>$1,000 </a:t>
            </a:r>
            <a:r>
              <a:rPr lang="en-US" b="0" i="0" u="none" strike="noStrike" dirty="0">
                <a:solidFill>
                  <a:srgbClr val="007A96"/>
                </a:solidFill>
                <a:effectLst/>
                <a:latin typeface="Arial" panose="020B0604020202020204" pitchFamily="34" charset="0"/>
              </a:rPr>
              <a:t>leftover for summer camp</a:t>
            </a:r>
            <a:r>
              <a:rPr lang="en-US" b="0" i="0" dirty="0">
                <a:solidFill>
                  <a:srgbClr val="007A96"/>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1Estimated savings are based on an assumed combined federal and state income tax bracket of 20%. Actual savings will depend on your taxable income and tax status. </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endParaRPr kumimoji="0" lang="en-US" sz="12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F2C8D85-238B-4E9A-BCE6-25F85031B071}" type="slidenum">
              <a:rPr lang="en-US" smtClean="0"/>
              <a:t>16</a:t>
            </a:fld>
            <a:endParaRPr lang="en-US"/>
          </a:p>
        </p:txBody>
      </p:sp>
    </p:spTree>
    <p:extLst>
      <p:ext uri="{BB962C8B-B14F-4D97-AF65-F5344CB8AC3E}">
        <p14:creationId xmlns:p14="http://schemas.microsoft.com/office/powerpoint/2010/main" val="3694850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Now let’s see how you could use a DCFSA to take care of elderly family members.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Janet and Scott have Scott’s father, James, living with them and claim him as a dependent. Because James suffered from an earlier stroke, he needs help during the day from an in-home caregiver.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Scott and Janet use the DCFSA opportunity through Janet’s work and contribute $5,000 to help pay for James’s care, providing them with a tax savings of $1,000 based on their 20% tax rate.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17</a:t>
            </a:fld>
            <a:endParaRPr lang="en-US"/>
          </a:p>
        </p:txBody>
      </p:sp>
    </p:spTree>
    <p:extLst>
      <p:ext uri="{BB962C8B-B14F-4D97-AF65-F5344CB8AC3E}">
        <p14:creationId xmlns:p14="http://schemas.microsoft.com/office/powerpoint/2010/main" val="1284047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endParaRPr lang="en-US" sz="1800" dirty="0">
              <a:effectLst/>
              <a:latin typeface="Calibri" panose="020F0502020204030204" pitchFamily="34" charset="0"/>
              <a:ea typeface="Calibri" panose="020F0502020204030204" pitchFamily="34" charset="0"/>
              <a:cs typeface="Calibri"/>
            </a:endParaRPr>
          </a:p>
          <a:p>
            <a:pPr algn="l" rtl="0" fontAlgn="base"/>
            <a:r>
              <a:rPr lang="en-US" b="0" i="0" u="none" strike="noStrike" dirty="0">
                <a:solidFill>
                  <a:srgbClr val="000000"/>
                </a:solidFill>
                <a:effectLst/>
                <a:latin typeface="Calibri" panose="020F0502020204030204" pitchFamily="34" charset="0"/>
              </a:rPr>
              <a:t>During your open enrollment, consider signing up to participate in an DCFSA and determine the amount you would like to contribute to your DCFSA throughout the year to pay for your eligible childcare and eldercare expenses.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2260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222222"/>
                </a:solidFill>
                <a:effectLst/>
                <a:latin typeface="Calibri" panose="020F0502020204030204" pitchFamily="34" charset="0"/>
              </a:rPr>
              <a:t>For quick processing of your claims, you can submit r</a:t>
            </a:r>
            <a:r>
              <a:rPr lang="en-US" b="0" i="0" u="none" strike="noStrike" dirty="0">
                <a:solidFill>
                  <a:srgbClr val="000000"/>
                </a:solidFill>
                <a:effectLst/>
                <a:latin typeface="Calibri" panose="020F0502020204030204" pitchFamily="34" charset="0"/>
              </a:rPr>
              <a:t>eimbursement requests online or on the mobile app. Be sure that documentation, like itemized statements from the provider or receipts, includes:</a:t>
            </a: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Names of providers</a:t>
            </a:r>
            <a:r>
              <a:rPr lang="en-US" b="0" i="0" dirty="0">
                <a:solidFill>
                  <a:srgbClr val="000000"/>
                </a:solidFill>
                <a:effectLst/>
                <a:latin typeface="Calibri" panose="020F0502020204030204" pitchFamily="34" charset="0"/>
              </a:rPr>
              <a:t>​ who you received services or care from</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Names of persons</a:t>
            </a:r>
            <a:r>
              <a:rPr lang="en-US" b="0" i="0" dirty="0">
                <a:solidFill>
                  <a:srgbClr val="000000"/>
                </a:solidFill>
                <a:effectLst/>
                <a:latin typeface="Calibri" panose="020F0502020204030204" pitchFamily="34" charset="0"/>
              </a:rPr>
              <a:t> who received the services or care</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Dates of service</a:t>
            </a:r>
            <a:r>
              <a:rPr lang="en-US" b="0" i="0" dirty="0">
                <a:solidFill>
                  <a:srgbClr val="000000"/>
                </a:solidFill>
                <a:effectLst/>
                <a:latin typeface="Calibri" panose="020F0502020204030204" pitchFamily="34" charset="0"/>
              </a:rPr>
              <a:t>​ (not the date of billing)</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Descriptions of services</a:t>
            </a:r>
            <a:r>
              <a:rPr lang="en-US" b="0" i="0" dirty="0">
                <a:solidFill>
                  <a:srgbClr val="000000"/>
                </a:solidFill>
                <a:effectLst/>
                <a:latin typeface="Calibri" panose="020F0502020204030204" pitchFamily="34" charset="0"/>
              </a:rPr>
              <a:t>​--what specifically the patient received as services or care</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Costs of services</a:t>
            </a:r>
            <a:r>
              <a:rPr lang="en-US" b="0" i="0" dirty="0">
                <a:solidFill>
                  <a:srgbClr val="000000"/>
                </a:solidFill>
                <a:effectLst/>
                <a:latin typeface="Calibri" panose="020F0502020204030204" pitchFamily="34" charset="0"/>
              </a:rPr>
              <a:t>​ </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Note: Credit card receipts, canceled checks, and balance forward statements do not meet the requirements for acceptable documentation because they don’t include all of the necessary documentation details.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endParaRPr lang="en-US" dirty="0">
              <a:solidFill>
                <a:srgbClr val="000000"/>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312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A0A0A"/>
                </a:solidFill>
                <a:effectLst/>
                <a:latin typeface="museo-sans"/>
              </a:rPr>
              <a:t>A Dependent Care Flexible Spending Account, or DCFSA, is an employer-sponsored tax-advantaged accounts that let you use pre-tax dollars to pay for eligible dependent care expenses. </a:t>
            </a:r>
          </a:p>
          <a:p>
            <a:endParaRPr lang="en-US" sz="1800" b="0" i="0" dirty="0">
              <a:solidFill>
                <a:srgbClr val="0A0A0A"/>
              </a:solidFill>
              <a:effectLst/>
              <a:latin typeface="museo-sans"/>
            </a:endParaRPr>
          </a:p>
        </p:txBody>
      </p:sp>
      <p:sp>
        <p:nvSpPr>
          <p:cNvPr id="4" name="Slide Number Placeholder 3"/>
          <p:cNvSpPr>
            <a:spLocks noGrp="1"/>
          </p:cNvSpPr>
          <p:nvPr>
            <p:ph type="sldNum" sz="quarter" idx="5"/>
          </p:nvPr>
        </p:nvSpPr>
        <p:spPr/>
        <p:txBody>
          <a:bodyPr/>
          <a:lstStyle/>
          <a:p>
            <a:fld id="{BAC328FC-691A-415A-85EC-F23630936831}" type="slidenum">
              <a:rPr lang="en-US" smtClean="0"/>
              <a:t>2</a:t>
            </a:fld>
            <a:endParaRPr lang="en-US"/>
          </a:p>
        </p:txBody>
      </p:sp>
    </p:spTree>
    <p:extLst>
      <p:ext uri="{BB962C8B-B14F-4D97-AF65-F5344CB8AC3E}">
        <p14:creationId xmlns:p14="http://schemas.microsoft.com/office/powerpoint/2010/main" val="592728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A0A0A"/>
                </a:solidFill>
                <a:latin typeface="museo-sans"/>
              </a:rPr>
              <a:t>HealthEquity makes saving easy, with online accounts, our mobile app, and convenient payment and reimbursement.</a:t>
            </a:r>
          </a:p>
          <a:p>
            <a:endParaRPr lang="en-US" dirty="0">
              <a:solidFill>
                <a:srgbClr val="0A0A0A"/>
              </a:solidFill>
              <a:latin typeface="museo-sans"/>
            </a:endParaRPr>
          </a:p>
          <a:p>
            <a:r>
              <a:rPr lang="en-US" dirty="0">
                <a:solidFill>
                  <a:srgbClr val="0A0A0A"/>
                </a:solidFill>
                <a:latin typeface="museo-sans"/>
              </a:rPr>
              <a:t>Submitting claims online from your provider can be done in a few easy steps:</a:t>
            </a:r>
          </a:p>
          <a:p>
            <a:pPr algn="l">
              <a:buFont typeface="+mj-lt"/>
              <a:buAutoNum type="arabicPeriod"/>
            </a:pPr>
            <a:r>
              <a:rPr lang="en-US" b="0" i="0" dirty="0">
                <a:solidFill>
                  <a:srgbClr val="222222"/>
                </a:solidFill>
                <a:effectLst/>
                <a:latin typeface="system-ui"/>
              </a:rPr>
              <a:t>Have the provider sign the </a:t>
            </a:r>
            <a:r>
              <a:rPr lang="en-US" b="0" i="0" u="sng" dirty="0">
                <a:solidFill>
                  <a:srgbClr val="592C82"/>
                </a:solidFill>
                <a:effectLst/>
                <a:latin typeface="system-ui"/>
                <a:hlinkClick r:id="rId3"/>
              </a:rPr>
              <a:t>“Pay Me Back” DCFSA claim form</a:t>
            </a:r>
            <a:r>
              <a:rPr lang="en-US" b="0" i="0" dirty="0">
                <a:solidFill>
                  <a:srgbClr val="222222"/>
                </a:solidFill>
                <a:effectLst/>
                <a:latin typeface="system-ui"/>
              </a:rPr>
              <a:t> from your account which can be found by clicking on the </a:t>
            </a:r>
            <a:r>
              <a:rPr lang="en-US" b="1" i="0" dirty="0">
                <a:solidFill>
                  <a:srgbClr val="222222"/>
                </a:solidFill>
                <a:effectLst/>
                <a:latin typeface="system-ui"/>
              </a:rPr>
              <a:t>“Forms &amp; Docs”</a:t>
            </a:r>
            <a:r>
              <a:rPr lang="en-US" b="0" i="0" dirty="0">
                <a:solidFill>
                  <a:srgbClr val="222222"/>
                </a:solidFill>
                <a:effectLst/>
                <a:latin typeface="system-ui"/>
              </a:rPr>
              <a:t> tab in the upper right of the screen. </a:t>
            </a:r>
          </a:p>
          <a:p>
            <a:pPr algn="l">
              <a:buFont typeface="+mj-lt"/>
              <a:buAutoNum type="arabicPeriod"/>
            </a:pPr>
            <a:r>
              <a:rPr lang="en-US" b="0" i="0" dirty="0">
                <a:solidFill>
                  <a:srgbClr val="222222"/>
                </a:solidFill>
                <a:effectLst/>
                <a:latin typeface="system-ui"/>
              </a:rPr>
              <a:t>Complete the form and have the provider sign it. This signature directly on the claim form will be accepted as appropriate third-party substantiation when you submit your claim. </a:t>
            </a:r>
          </a:p>
          <a:p>
            <a:pPr algn="l"/>
            <a:endParaRPr lang="en-US" b="0" i="0" dirty="0">
              <a:solidFill>
                <a:srgbClr val="222222"/>
              </a:solidFill>
              <a:effectLst/>
              <a:latin typeface="system-ui"/>
            </a:endParaRPr>
          </a:p>
          <a:p>
            <a:pPr algn="l"/>
            <a:r>
              <a:rPr lang="en-US" b="0" i="0" dirty="0">
                <a:solidFill>
                  <a:srgbClr val="222222"/>
                </a:solidFill>
                <a:effectLst/>
                <a:latin typeface="system-ui"/>
              </a:rPr>
              <a:t>Or you can also download the EZ Receipts app, for </a:t>
            </a:r>
            <a:r>
              <a:rPr lang="en-US" b="0" i="0" u="sng" dirty="0">
                <a:solidFill>
                  <a:srgbClr val="592C82"/>
                </a:solidFill>
                <a:effectLst/>
                <a:latin typeface="system-ui"/>
                <a:hlinkClick r:id="rId4"/>
              </a:rPr>
              <a:t>iOS</a:t>
            </a:r>
            <a:r>
              <a:rPr lang="en-US" b="0" i="0" dirty="0">
                <a:solidFill>
                  <a:srgbClr val="222222"/>
                </a:solidFill>
                <a:effectLst/>
                <a:latin typeface="system-ui"/>
              </a:rPr>
              <a:t> or </a:t>
            </a:r>
            <a:r>
              <a:rPr lang="en-US" b="0" i="0" u="sng" dirty="0">
                <a:solidFill>
                  <a:srgbClr val="592C82"/>
                </a:solidFill>
                <a:effectLst/>
                <a:latin typeface="system-ui"/>
                <a:hlinkClick r:id="rId5"/>
              </a:rPr>
              <a:t>Android</a:t>
            </a:r>
            <a:r>
              <a:rPr lang="en-US" b="0" i="0" dirty="0">
                <a:solidFill>
                  <a:srgbClr val="222222"/>
                </a:solidFill>
                <a:effectLst/>
                <a:latin typeface="system-ui"/>
              </a:rPr>
              <a:t> complete the claim submission process, and have your provider sign your phone electronically in place of a receipt for the claim. </a:t>
            </a:r>
          </a:p>
          <a:p>
            <a:endParaRPr lang="en-US" dirty="0">
              <a:solidFill>
                <a:srgbClr val="0A0A0A"/>
              </a:solidFill>
              <a:latin typeface="museo-sans"/>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7860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It’s easy to sign up, contribute, and use your dependent care flexible spending account funds.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First you want to make sure you’re aware of your enrollment dates and where you need to enroll.</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Then choose your election amount for the year (which typically cannot change)</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You’ll contribute pre-tax through payroll contributions and remember that you can only spend DCFSA funds as they accrue throughout the year.</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You will also want to register and log in at www.healthequity.com/login to start using your funds.</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 can then submit reimbursement claims online or with the mobile app once you’ve registered your account.</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68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b="0" i="0" u="none" strike="noStrike" dirty="0">
                <a:solidFill>
                  <a:srgbClr val="000000"/>
                </a:solidFill>
                <a:effectLst/>
                <a:latin typeface="Calibri" panose="020F0502020204030204" pitchFamily="34" charset="0"/>
              </a:rPr>
              <a:t>Our Member Services team is available 24/7, 365 days a year to take your calls and respond to any questions that you have about your HealthEquity account. </a:t>
            </a:r>
            <a:r>
              <a:rPr lang="en-US" b="0" i="0" dirty="0">
                <a:solidFill>
                  <a:srgbClr val="000000"/>
                </a:solidFill>
                <a:effectLst/>
                <a:latin typeface="Calibri" panose="020F0502020204030204" pitchFamily="34" charset="0"/>
              </a:rPr>
              <a:t>​</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211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A0A0A"/>
                </a:solidFill>
                <a:latin typeface="museo-sans"/>
              </a:rPr>
              <a:t>You contribute pre-tax dollars to use for payments to caregivers and service providers and you can spend funds as they accrue in your account.</a:t>
            </a:r>
          </a:p>
          <a:p>
            <a:endParaRPr lang="en-US" dirty="0">
              <a:solidFill>
                <a:srgbClr val="0A0A0A"/>
              </a:solidFill>
              <a:latin typeface="museo-sans"/>
            </a:endParaRPr>
          </a:p>
          <a:p>
            <a:r>
              <a:rPr lang="en-US" dirty="0">
                <a:solidFill>
                  <a:srgbClr val="0A0A0A"/>
                </a:solidFill>
                <a:latin typeface="museo-sans"/>
              </a:rPr>
              <a:t>Note that DCFSAs do NOT cover medical expenses like prescriptions or doctor’s office visits but are designed for eligible dependent care expenses. </a:t>
            </a:r>
          </a:p>
          <a:p>
            <a:endParaRPr lang="en-US" dirty="0">
              <a:solidFill>
                <a:srgbClr val="0A0A0A"/>
              </a:solidFill>
              <a:latin typeface="museo-sans"/>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9350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The money you contribute to a DCFSA is not subject to payroll taxes and income taxes, so you end up paying less in taxes and taking home more of your paycheck.</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2C9AAB7-D858-457E-9C3F-D97DB551B3E5}" type="slidenum">
              <a:rPr lang="en-US" smtClean="0"/>
              <a:t>4</a:t>
            </a:fld>
            <a:endParaRPr lang="en-US"/>
          </a:p>
        </p:txBody>
      </p:sp>
    </p:spTree>
    <p:extLst>
      <p:ext uri="{BB962C8B-B14F-4D97-AF65-F5344CB8AC3E}">
        <p14:creationId xmlns:p14="http://schemas.microsoft.com/office/powerpoint/2010/main" val="2448958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b="0" i="0" dirty="0">
                <a:solidFill>
                  <a:srgbClr val="000000"/>
                </a:solidFill>
                <a:effectLst/>
                <a:latin typeface="Calibri" panose="020F0502020204030204" pitchFamily="34" charset="0"/>
              </a:rPr>
              <a:t>You can contribute the maximum amount to your DCFSA and see tax savings on eligible expenses.</a:t>
            </a:r>
          </a:p>
          <a:p>
            <a:pPr>
              <a:defRPr/>
            </a:pPr>
            <a:endParaRPr lang="en-US" sz="1800" b="0" i="0" dirty="0">
              <a:solidFill>
                <a:srgbClr val="000000"/>
              </a:solidFill>
              <a:effectLst/>
              <a:latin typeface="Calibri" panose="020F0502020204030204" pitchFamily="34" charset="0"/>
            </a:endParaRPr>
          </a:p>
          <a:p>
            <a:pPr>
              <a:defRPr/>
            </a:pPr>
            <a:r>
              <a:rPr lang="en-US" sz="1800" b="0" i="0" dirty="0">
                <a:solidFill>
                  <a:srgbClr val="000000"/>
                </a:solidFill>
                <a:effectLst/>
                <a:latin typeface="Calibri" panose="020F0502020204030204" pitchFamily="34" charset="0"/>
              </a:rPr>
              <a:t>Some things you can use your DCFSA for are preschool, summer day camp, before or after school programs, and child or adult daycare. </a:t>
            </a:r>
          </a:p>
          <a:p>
            <a:pPr>
              <a:defRPr/>
            </a:pPr>
            <a:endParaRPr lang="en-US" sz="1800" b="0" i="0" dirty="0">
              <a:solidFill>
                <a:srgbClr val="000000"/>
              </a:solidFill>
              <a:effectLst/>
              <a:latin typeface="Calibri" panose="020F0502020204030204" pitchFamily="34" charset="0"/>
            </a:endParaRPr>
          </a:p>
          <a:p>
            <a:pPr>
              <a:defRPr/>
            </a:pPr>
            <a:r>
              <a:rPr lang="en-US" sz="1800" b="0" i="0" dirty="0">
                <a:solidFill>
                  <a:srgbClr val="000000"/>
                </a:solidFill>
                <a:effectLst/>
                <a:latin typeface="Calibri" panose="020F0502020204030204" pitchFamily="34" charset="0"/>
              </a:rPr>
              <a:t>It's a smart, simple way to save money while taking care of your loved ones.</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0971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0" dirty="0"/>
              <a:t>Let’s do a knowledge check about this account:</a:t>
            </a:r>
          </a:p>
          <a:p>
            <a:pPr rtl="0" fontAlgn="base"/>
            <a:r>
              <a:rPr lang="en-US" b="0" dirty="0"/>
              <a:t>Which of the following is true about your DCFSA funds availability?</a:t>
            </a:r>
          </a:p>
          <a:p>
            <a:pPr rtl="0" fontAlgn="base"/>
            <a:endParaRPr lang="en-US" b="0" dirty="0"/>
          </a:p>
          <a:p>
            <a:pPr marL="228600" indent="-228600" rtl="0" fontAlgn="base">
              <a:buAutoNum type="alphaUcPeriod"/>
            </a:pPr>
            <a:r>
              <a:rPr lang="en-US" b="0" dirty="0"/>
              <a:t>Your entire annual contribution amount is available on the first day of the plan year</a:t>
            </a:r>
          </a:p>
          <a:p>
            <a:pPr marL="228600" indent="-228600" rtl="0" fontAlgn="base">
              <a:buAutoNum type="alphaUcPeriod"/>
            </a:pPr>
            <a:r>
              <a:rPr lang="en-US" b="0" dirty="0"/>
              <a:t>Your account funds are available only as you make contributions</a:t>
            </a: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4291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Segoe UI" panose="020B0502040204020203" pitchFamily="34" charset="0"/>
              </a:rPr>
              <a:t>Th</a:t>
            </a:r>
            <a:r>
              <a:rPr lang="en-US" b="0" i="0" u="none" strike="noStrike" dirty="0">
                <a:solidFill>
                  <a:srgbClr val="000000"/>
                </a:solidFill>
                <a:effectLst/>
                <a:latin typeface="Calibri" panose="020F0502020204030204" pitchFamily="34" charset="0"/>
              </a:rPr>
              <a:t>e answer is B—your account funds are available only as you make contributions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If your care facility requires you to make a full-year tuition payment at the start of a year, but before you’ve contributed sufficient DCFSA funds, you will be reimbursed up to your account's current balance at the time services are rendered. The rest of your claim will be held until your account is funded and services for that period have been rendered. Then you will be reimbursed for the remainder of your claim throughout the year.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Or if you have monthly payments, you can set up a recurring payment and pay each month as you have your contributions deducted from your paychecks and the amount is put in your DCFSA</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r>
              <a:rPr lang="en-US" b="0" i="0" dirty="0">
                <a:solidFill>
                  <a:srgbClr val="222222"/>
                </a:solidFill>
                <a:effectLst/>
                <a:latin typeface="system-ui"/>
              </a:rPr>
              <a:t>And remember, the services must have been incurred before reimbursement can be made. For example, if you submit a claim for a day camp taking place in June, then the claim will not be processed until after the last day of the month of June. </a:t>
            </a:r>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2135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algn="l" rtl="0" fontAlgn="base"/>
            <a:r>
              <a:rPr lang="en-US" sz="2800" b="0" i="0" u="none" strike="noStrike" dirty="0">
                <a:solidFill>
                  <a:srgbClr val="000000"/>
                </a:solidFill>
                <a:effectLst/>
                <a:latin typeface="Calibri" panose="020F0502020204030204" pitchFamily="34" charset="0"/>
              </a:rPr>
              <a:t>You can contribute to your healthcare accounts, including a Health Savings Account, Healthcare Flexible Spending Account, and Health Reimbursement Arrangement to pay for healthcare needs, while also contributing to a DCFSA.  </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u="none" strike="noStrike" dirty="0">
                <a:solidFill>
                  <a:srgbClr val="000000"/>
                </a:solidFill>
                <a:effectLst/>
                <a:latin typeface="Calibri" panose="020F0502020204030204" pitchFamily="34" charset="0"/>
              </a:rPr>
              <a:t>If your spouse has any of these employer-sponsored accounts, you can also pair a DCFSA with those.</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nSpc>
                <a:spcPct val="107000"/>
              </a:lnSpc>
              <a:buFont typeface="+mj-lt"/>
            </a:pPr>
            <a:endParaRPr lang="en-US" sz="1800" dirty="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0498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565867"/>
                </a:solidFill>
                <a:effectLst/>
                <a:latin typeface="proxima-nova"/>
              </a:rPr>
              <a:t>Eligible Dependent Care Flexible Spending Account (DCFSA) dependents include: </a:t>
            </a:r>
            <a:r>
              <a:rPr lang="en-US" b="0" i="0" dirty="0">
                <a:solidFill>
                  <a:srgbClr val="565867"/>
                </a:solidFill>
                <a:effectLst/>
                <a:latin typeface="proxima-nova"/>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None/>
            </a:pPr>
            <a:r>
              <a:rPr lang="en-US" sz="1800" b="0" i="0" u="none" strike="noStrike" dirty="0">
                <a:solidFill>
                  <a:srgbClr val="565867"/>
                </a:solidFill>
                <a:effectLst/>
                <a:latin typeface="proxima-nova"/>
              </a:rPr>
              <a:t>A child under the age of 13 who resides with you and for whom you are entitled to a personal tax exemption as a dependent.</a:t>
            </a:r>
            <a:r>
              <a:rPr lang="en-US" sz="1800" b="0" i="0" dirty="0">
                <a:solidFill>
                  <a:srgbClr val="565867"/>
                </a:solidFill>
                <a:effectLst/>
                <a:latin typeface="proxima-nova"/>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u="none" strike="noStrike" dirty="0">
              <a:solidFill>
                <a:srgbClr val="565867"/>
              </a:solidFill>
              <a:effectLst/>
              <a:latin typeface="proxima-nova"/>
            </a:endParaRPr>
          </a:p>
          <a:p>
            <a:pPr algn="l" rtl="0" fontAlgn="base">
              <a:buFont typeface="Arial" panose="020B0604020202020204" pitchFamily="34" charset="0"/>
              <a:buNone/>
            </a:pPr>
            <a:r>
              <a:rPr lang="en-US" sz="1800" b="0" i="0" u="none" strike="noStrike" dirty="0">
                <a:solidFill>
                  <a:srgbClr val="565867"/>
                </a:solidFill>
                <a:effectLst/>
                <a:latin typeface="proxima-nova"/>
              </a:rPr>
              <a:t>Keep in mind that if you are divorced, the child is a qualifying individual with respect to you if the child lives with you even if you have permitted the noncustodial parent to take the exemption. </a:t>
            </a:r>
            <a:r>
              <a:rPr lang="en-US" sz="1800" b="0" i="0" dirty="0">
                <a:solidFill>
                  <a:srgbClr val="565867"/>
                </a:solidFill>
                <a:effectLst/>
                <a:latin typeface="proxima-nova"/>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u="none" strike="noStrike" dirty="0">
              <a:solidFill>
                <a:srgbClr val="565867"/>
              </a:solidFill>
              <a:effectLst/>
              <a:latin typeface="proxima-nova"/>
            </a:endParaRPr>
          </a:p>
          <a:p>
            <a:pPr algn="l" rtl="0" fontAlgn="base">
              <a:buFont typeface="Arial" panose="020B0604020202020204" pitchFamily="34" charset="0"/>
              <a:buNone/>
            </a:pPr>
            <a:r>
              <a:rPr lang="en-US" sz="1800" b="0" i="0" u="none" strike="noStrike" dirty="0">
                <a:solidFill>
                  <a:srgbClr val="565867"/>
                </a:solidFill>
                <a:effectLst/>
                <a:latin typeface="proxima-nova"/>
              </a:rPr>
              <a:t>Eligible dependents also include a  spouse, parents, or other tax-dependent adults who reside with you and who are physically or mentally incapable of self-care. </a:t>
            </a:r>
            <a:r>
              <a:rPr lang="en-US" sz="1800" b="0" i="0" dirty="0">
                <a:solidFill>
                  <a:srgbClr val="565867"/>
                </a:solidFill>
                <a:effectLst/>
                <a:latin typeface="proxima-nova"/>
              </a:rPr>
              <a:t>​</a:t>
            </a:r>
            <a:endParaRPr lang="en-US" sz="1800" b="0" i="0" dirty="0">
              <a:solidFill>
                <a:srgbClr val="444444"/>
              </a:solidFill>
              <a:effectLst/>
              <a:latin typeface="Arial" panose="020B060402020202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a:p>
            <a:pPr marR="0">
              <a:spcBef>
                <a:spcPts val="0"/>
              </a:spcBef>
            </a:pPr>
            <a:endParaRPr lang="en-US" b="1"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1983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01559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7881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60659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651700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541989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33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31927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77843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24895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29955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25904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224613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9D8F2C03-F04C-4498-BFAD-DC344D95DC0C}"/>
              </a:ext>
            </a:extLst>
          </p:cNvPr>
          <p:cNvSpPr>
            <a:spLocks noGrp="1"/>
          </p:cNvSpPr>
          <p:nvPr>
            <p:ph sz="quarter" idx="10"/>
          </p:nvPr>
        </p:nvSpPr>
        <p:spPr>
          <a:xfrm>
            <a:off x="504825" y="1404938"/>
            <a:ext cx="1201738" cy="355600"/>
          </a:xfrm>
        </p:spPr>
        <p:txBody>
          <a:bodyPr/>
          <a:lstStyle>
            <a:lvl1pPr marL="0" indent="0">
              <a:buNone/>
              <a:defRPr/>
            </a:lvl1pPr>
          </a:lstStyle>
          <a:p>
            <a:pPr lvl="0"/>
            <a:endParaRPr lang="en-GB"/>
          </a:p>
        </p:txBody>
      </p:sp>
      <p:sp>
        <p:nvSpPr>
          <p:cNvPr id="9" name="Content Placeholder 4">
            <a:extLst>
              <a:ext uri="{FF2B5EF4-FFF2-40B4-BE49-F238E27FC236}">
                <a16:creationId xmlns:a16="http://schemas.microsoft.com/office/drawing/2014/main" id="{91A7AACC-F1B8-4811-B754-AF69ADFB08D2}"/>
              </a:ext>
            </a:extLst>
          </p:cNvPr>
          <p:cNvSpPr>
            <a:spLocks noGrp="1"/>
          </p:cNvSpPr>
          <p:nvPr>
            <p:ph sz="quarter" idx="11"/>
          </p:nvPr>
        </p:nvSpPr>
        <p:spPr>
          <a:xfrm>
            <a:off x="504825" y="1912938"/>
            <a:ext cx="1201738" cy="355600"/>
          </a:xfrm>
        </p:spPr>
        <p:txBody>
          <a:bodyPr/>
          <a:lstStyle>
            <a:lvl1pPr marL="0" indent="0">
              <a:buNone/>
              <a:defRPr/>
            </a:lvl1pPr>
          </a:lstStyle>
          <a:p>
            <a:pPr lvl="0"/>
            <a:endParaRPr lang="en-GB"/>
          </a:p>
        </p:txBody>
      </p:sp>
      <p:sp>
        <p:nvSpPr>
          <p:cNvPr id="11" name="Content Placeholder 4">
            <a:extLst>
              <a:ext uri="{FF2B5EF4-FFF2-40B4-BE49-F238E27FC236}">
                <a16:creationId xmlns:a16="http://schemas.microsoft.com/office/drawing/2014/main" id="{8C48653C-CD5D-45B3-89B6-CD5741427FBA}"/>
              </a:ext>
            </a:extLst>
          </p:cNvPr>
          <p:cNvSpPr>
            <a:spLocks noGrp="1"/>
          </p:cNvSpPr>
          <p:nvPr>
            <p:ph sz="quarter" idx="12"/>
          </p:nvPr>
        </p:nvSpPr>
        <p:spPr>
          <a:xfrm>
            <a:off x="504825" y="2420938"/>
            <a:ext cx="1201738" cy="355600"/>
          </a:xfrm>
        </p:spPr>
        <p:txBody>
          <a:bodyPr/>
          <a:lstStyle>
            <a:lvl1pPr marL="0" indent="0">
              <a:buNone/>
              <a:defRPr/>
            </a:lvl1pPr>
          </a:lstStyle>
          <a:p>
            <a:pPr lvl="0"/>
            <a:endParaRPr lang="en-GB"/>
          </a:p>
        </p:txBody>
      </p:sp>
      <p:sp>
        <p:nvSpPr>
          <p:cNvPr id="12" name="Content Placeholder 4">
            <a:extLst>
              <a:ext uri="{FF2B5EF4-FFF2-40B4-BE49-F238E27FC236}">
                <a16:creationId xmlns:a16="http://schemas.microsoft.com/office/drawing/2014/main" id="{D36AC927-CDFA-4D41-AD1E-126EE98AE8FE}"/>
              </a:ext>
            </a:extLst>
          </p:cNvPr>
          <p:cNvSpPr>
            <a:spLocks noGrp="1"/>
          </p:cNvSpPr>
          <p:nvPr>
            <p:ph sz="quarter" idx="13"/>
          </p:nvPr>
        </p:nvSpPr>
        <p:spPr>
          <a:xfrm>
            <a:off x="504825" y="2928938"/>
            <a:ext cx="1201738" cy="355600"/>
          </a:xfrm>
        </p:spPr>
        <p:txBody>
          <a:bodyPr/>
          <a:lstStyle>
            <a:lvl1pPr marL="0" indent="0">
              <a:buNone/>
              <a:defRPr/>
            </a:lvl1pPr>
          </a:lstStyle>
          <a:p>
            <a:pPr lvl="0"/>
            <a:endParaRPr lang="en-GB"/>
          </a:p>
        </p:txBody>
      </p:sp>
      <p:sp>
        <p:nvSpPr>
          <p:cNvPr id="13" name="Content Placeholder 4">
            <a:extLst>
              <a:ext uri="{FF2B5EF4-FFF2-40B4-BE49-F238E27FC236}">
                <a16:creationId xmlns:a16="http://schemas.microsoft.com/office/drawing/2014/main" id="{F3FCB2D6-4F30-45FF-849F-C0A8FE872B79}"/>
              </a:ext>
            </a:extLst>
          </p:cNvPr>
          <p:cNvSpPr>
            <a:spLocks noGrp="1"/>
          </p:cNvSpPr>
          <p:nvPr>
            <p:ph sz="quarter" idx="14"/>
          </p:nvPr>
        </p:nvSpPr>
        <p:spPr>
          <a:xfrm>
            <a:off x="504825" y="3573462"/>
            <a:ext cx="1201738" cy="355600"/>
          </a:xfrm>
        </p:spPr>
        <p:txBody>
          <a:bodyPr/>
          <a:lstStyle>
            <a:lvl1pPr marL="0" indent="0">
              <a:buNone/>
              <a:defRPr/>
            </a:lvl1pPr>
          </a:lstStyle>
          <a:p>
            <a:pPr lvl="0"/>
            <a:endParaRPr lang="en-GB"/>
          </a:p>
        </p:txBody>
      </p:sp>
      <p:sp>
        <p:nvSpPr>
          <p:cNvPr id="14" name="Content Placeholder 4">
            <a:extLst>
              <a:ext uri="{FF2B5EF4-FFF2-40B4-BE49-F238E27FC236}">
                <a16:creationId xmlns:a16="http://schemas.microsoft.com/office/drawing/2014/main" id="{10B5C799-D5F4-4D8D-838A-8CAD47BC94B8}"/>
              </a:ext>
            </a:extLst>
          </p:cNvPr>
          <p:cNvSpPr>
            <a:spLocks noGrp="1"/>
          </p:cNvSpPr>
          <p:nvPr>
            <p:ph sz="quarter" idx="15"/>
          </p:nvPr>
        </p:nvSpPr>
        <p:spPr>
          <a:xfrm>
            <a:off x="504825" y="4081462"/>
            <a:ext cx="1201738" cy="355600"/>
          </a:xfrm>
        </p:spPr>
        <p:txBody>
          <a:bodyPr/>
          <a:lstStyle>
            <a:lvl1pPr marL="0" indent="0">
              <a:buNone/>
              <a:defRPr/>
            </a:lvl1pPr>
          </a:lstStyle>
          <a:p>
            <a:pPr lvl="0"/>
            <a:endParaRPr lang="en-GB"/>
          </a:p>
        </p:txBody>
      </p:sp>
      <p:sp>
        <p:nvSpPr>
          <p:cNvPr id="15" name="Content Placeholder 4">
            <a:extLst>
              <a:ext uri="{FF2B5EF4-FFF2-40B4-BE49-F238E27FC236}">
                <a16:creationId xmlns:a16="http://schemas.microsoft.com/office/drawing/2014/main" id="{8F279AE7-4739-4CF5-A321-87B52FFC9E57}"/>
              </a:ext>
            </a:extLst>
          </p:cNvPr>
          <p:cNvSpPr>
            <a:spLocks noGrp="1"/>
          </p:cNvSpPr>
          <p:nvPr>
            <p:ph sz="quarter" idx="16"/>
          </p:nvPr>
        </p:nvSpPr>
        <p:spPr>
          <a:xfrm>
            <a:off x="504825" y="4589462"/>
            <a:ext cx="1201738" cy="355600"/>
          </a:xfrm>
        </p:spPr>
        <p:txBody>
          <a:bodyPr/>
          <a:lstStyle>
            <a:lvl1pPr marL="0" indent="0">
              <a:buNone/>
              <a:defRPr/>
            </a:lvl1pPr>
          </a:lstStyle>
          <a:p>
            <a:pPr lvl="0"/>
            <a:endParaRPr lang="en-GB"/>
          </a:p>
        </p:txBody>
      </p:sp>
      <p:sp>
        <p:nvSpPr>
          <p:cNvPr id="16" name="Content Placeholder 4">
            <a:extLst>
              <a:ext uri="{FF2B5EF4-FFF2-40B4-BE49-F238E27FC236}">
                <a16:creationId xmlns:a16="http://schemas.microsoft.com/office/drawing/2014/main" id="{B12E2847-330E-403F-9E89-26445EEBEE10}"/>
              </a:ext>
            </a:extLst>
          </p:cNvPr>
          <p:cNvSpPr>
            <a:spLocks noGrp="1"/>
          </p:cNvSpPr>
          <p:nvPr>
            <p:ph sz="quarter" idx="17"/>
          </p:nvPr>
        </p:nvSpPr>
        <p:spPr>
          <a:xfrm>
            <a:off x="504825" y="5097462"/>
            <a:ext cx="1201738" cy="355600"/>
          </a:xfrm>
        </p:spPr>
        <p:txBody>
          <a:bodyPr/>
          <a:lstStyle>
            <a:lvl1pPr marL="0" indent="0">
              <a:buNone/>
              <a:defRPr/>
            </a:lvl1pPr>
          </a:lstStyle>
          <a:p>
            <a:pPr lvl="0"/>
            <a:endParaRPr lang="en-GB"/>
          </a:p>
        </p:txBody>
      </p:sp>
      <p:sp>
        <p:nvSpPr>
          <p:cNvPr id="19" name="Slide Number Placeholder 2">
            <a:extLst>
              <a:ext uri="{FF2B5EF4-FFF2-40B4-BE49-F238E27FC236}">
                <a16:creationId xmlns:a16="http://schemas.microsoft.com/office/drawing/2014/main" id="{984D3063-7BB8-46D3-B4B7-176923B77089}"/>
              </a:ext>
              <a:ext uri="{C183D7F6-B498-43B3-948B-1728B52AA6E4}">
                <adec:decorative xmlns:adec="http://schemas.microsoft.com/office/drawing/2017/decorative"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a:p>
        </p:txBody>
      </p:sp>
    </p:spTree>
    <p:extLst>
      <p:ext uri="{BB962C8B-B14F-4D97-AF65-F5344CB8AC3E}">
        <p14:creationId xmlns:p14="http://schemas.microsoft.com/office/powerpoint/2010/main" val="3669130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1154040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60530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HaasGrotesk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HaasGroteskText Pro" panose="020B0504020202020204" pitchFamily="34" charset="77"/>
                <a:cs typeface="Arial" pitchFamily="34" charset="0"/>
              </a:rPr>
              <a:t>Copyright © 2024 HealthEquity, Inc. All rights reserved.  |  HealthEquity does not provide legal, tax or financial advice.</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HaasGroteskText Pro" panose="020B0504020202020204" pitchFamily="34" charset="77"/>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HaasGroteskText Pro" panose="020B0504020202020204" pitchFamily="34" charset="77"/>
              </a:defRPr>
            </a:lvl1pPr>
          </a:lstStyle>
          <a:p>
            <a:r>
              <a:rPr lang="en-US"/>
              <a:t>Click here to add presentation title</a:t>
            </a:r>
          </a:p>
        </p:txBody>
      </p:sp>
      <p:sp>
        <p:nvSpPr>
          <p:cNvPr id="11" name="Content Placeholder 3">
            <a:extLst>
              <a:ext uri="{FF2B5EF4-FFF2-40B4-BE49-F238E27FC236}">
                <a16:creationId xmlns:a16="http://schemas.microsoft.com/office/drawing/2014/main" id="{23EB37A0-AE87-C279-AE20-50A327C61C7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609929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188865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81907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4B863-55CB-2F12-4A8B-7665B437C66A}"/>
              </a:ext>
            </a:extLst>
          </p:cNvPr>
          <p:cNvSpPr>
            <a:spLocks noGrp="1"/>
          </p:cNvSpPr>
          <p:nvPr>
            <p:ph sz="quarter" idx="14"/>
          </p:nvPr>
        </p:nvSpPr>
        <p:spPr>
          <a:xfrm>
            <a:off x="853018" y="455271"/>
            <a:ext cx="108373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321B55-F13B-BABE-D49A-CA25ED5A6F50}"/>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91330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D053-FEB8-5E27-1D9A-6C79A6AE59BB}"/>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9CC79861-2E37-5734-412E-95797BA8C4DD}"/>
              </a:ext>
            </a:extLst>
          </p:cNvPr>
          <p:cNvSpPr>
            <a:spLocks noGrp="1"/>
          </p:cNvSpPr>
          <p:nvPr>
            <p:ph sz="quarter" idx="10"/>
          </p:nvPr>
        </p:nvSpPr>
        <p:spPr>
          <a:xfrm>
            <a:off x="859367" y="1274234"/>
            <a:ext cx="107992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C90F8D64-DE59-8044-E9DC-B3FE15AC5A4F}"/>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24612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2666494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30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07870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617870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443969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5" name="Content Placeholder 4">
            <a:extLst>
              <a:ext uri="{FF2B5EF4-FFF2-40B4-BE49-F238E27FC236}">
                <a16:creationId xmlns:a16="http://schemas.microsoft.com/office/drawing/2014/main" id="{4515563D-72E1-4789-BCA1-B3E22ACE2EE9}"/>
              </a:ext>
            </a:extLst>
          </p:cNvPr>
          <p:cNvSpPr>
            <a:spLocks noGrp="1"/>
          </p:cNvSpPr>
          <p:nvPr>
            <p:ph sz="quarter" idx="10"/>
          </p:nvPr>
        </p:nvSpPr>
        <p:spPr>
          <a:xfrm>
            <a:off x="990600" y="1257300"/>
            <a:ext cx="2133600" cy="1009650"/>
          </a:xfrm>
        </p:spPr>
        <p:txBody>
          <a:bodyPr/>
          <a:lstStyle>
            <a:lvl1pPr marL="0" indent="0">
              <a:buNone/>
              <a:defRPr/>
            </a:lvl1pPr>
          </a:lstStyle>
          <a:p>
            <a:pPr lvl="0"/>
            <a:endParaRPr lang="en-GB"/>
          </a:p>
        </p:txBody>
      </p:sp>
    </p:spTree>
    <p:extLst>
      <p:ext uri="{BB962C8B-B14F-4D97-AF65-F5344CB8AC3E}">
        <p14:creationId xmlns:p14="http://schemas.microsoft.com/office/powerpoint/2010/main" val="3522167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40" name="Text Placeholder 4">
            <a:extLst>
              <a:ext uri="{FF2B5EF4-FFF2-40B4-BE49-F238E27FC236}">
                <a16:creationId xmlns:a16="http://schemas.microsoft.com/office/drawing/2014/main" id="{22A45278-A556-F349-AADB-58CC7870E524}"/>
              </a:ext>
            </a:extLst>
          </p:cNvPr>
          <p:cNvSpPr>
            <a:spLocks noGrp="1"/>
          </p:cNvSpPr>
          <p:nvPr>
            <p:ph type="body" sz="quarter" idx="14" hasCustomPrompt="1"/>
          </p:nvPr>
        </p:nvSpPr>
        <p:spPr>
          <a:xfrm>
            <a:off x="601133" y="6255052"/>
            <a:ext cx="4876800" cy="194733"/>
          </a:xfrm>
          <a:prstGeom prst="rect">
            <a:avLst/>
          </a:prstGeom>
        </p:spPr>
        <p:txBody>
          <a:bodyPr lIns="0" tIns="0" rIns="0" bIns="0">
            <a:spAutoFit/>
          </a:bodyPr>
          <a:lstStyle>
            <a:lvl1pPr marL="0" indent="0">
              <a:buNone/>
              <a:defRPr sz="1067" b="1">
                <a:solidFill>
                  <a:schemeClr val="tx1"/>
                </a:solidFill>
                <a:latin typeface="Neue Haas Grotesk Text Pro" panose="020B0504020202020204" pitchFamily="34" charset="0"/>
              </a:defRPr>
            </a:lvl1pPr>
          </a:lstStyle>
          <a:p>
            <a:pPr lvl="0"/>
            <a:r>
              <a:rPr lang="en-US"/>
              <a:t>Month Year (Optional)</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Tree>
    <p:extLst>
      <p:ext uri="{BB962C8B-B14F-4D97-AF65-F5344CB8AC3E}">
        <p14:creationId xmlns:p14="http://schemas.microsoft.com/office/powerpoint/2010/main" val="3315378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2" y="6537942"/>
            <a:ext cx="10611137"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7" name="Text Placeholder 6">
            <a:extLst>
              <a:ext uri="{FF2B5EF4-FFF2-40B4-BE49-F238E27FC236}">
                <a16:creationId xmlns:a16="http://schemas.microsoft.com/office/drawing/2014/main" id="{899BC335-F9BD-C847-B23C-4595683B04AD}"/>
              </a:ext>
            </a:extLst>
          </p:cNvPr>
          <p:cNvSpPr>
            <a:spLocks noGrp="1"/>
          </p:cNvSpPr>
          <p:nvPr>
            <p:ph type="body" sz="quarter" idx="13" hasCustomPrompt="1"/>
          </p:nvPr>
        </p:nvSpPr>
        <p:spPr>
          <a:xfrm>
            <a:off x="853018" y="2077162"/>
            <a:ext cx="1083733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950946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2" y="6537942"/>
            <a:ext cx="5253076"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24" name="Text Placeholder 6">
            <a:extLst>
              <a:ext uri="{FF2B5EF4-FFF2-40B4-BE49-F238E27FC236}">
                <a16:creationId xmlns:a16="http://schemas.microsoft.com/office/drawing/2014/main" id="{BE892F0E-6127-534E-A107-6EF7FB00AF9E}"/>
              </a:ext>
            </a:extLst>
          </p:cNvPr>
          <p:cNvSpPr>
            <a:spLocks noGrp="1"/>
          </p:cNvSpPr>
          <p:nvPr>
            <p:ph type="body" sz="quarter" idx="13" hasCustomPrompt="1"/>
          </p:nvPr>
        </p:nvSpPr>
        <p:spPr>
          <a:xfrm>
            <a:off x="853018" y="2079358"/>
            <a:ext cx="5253500"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08872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1E8922A7-70FA-5747-B504-EC869A15DAA0}"/>
              </a:ext>
            </a:extLst>
          </p:cNvPr>
          <p:cNvSpPr>
            <a:spLocks noGrp="1"/>
          </p:cNvSpPr>
          <p:nvPr>
            <p:ph sz="quarter" idx="11" hasCustomPrompt="1"/>
          </p:nvPr>
        </p:nvSpPr>
        <p:spPr>
          <a:xfrm>
            <a:off x="853442" y="6537942"/>
            <a:ext cx="10611137"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Tree>
    <p:extLst>
      <p:ext uri="{BB962C8B-B14F-4D97-AF65-F5344CB8AC3E}">
        <p14:creationId xmlns:p14="http://schemas.microsoft.com/office/powerpoint/2010/main" val="3227276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451929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 2 images (V)">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 Haas Grotesk Text Pro" panose="020B0504020202020204" pitchFamily="34" charset="0"/>
                <a:cs typeface="Arial" pitchFamily="34" charset="0"/>
              </a:rPr>
              <a:t>Copyright © 2024 HealthEquity, Inc. All rights reserved.  |  HealthEquity does not provide legal, tax or financial advice.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204E8ED6-4135-0D4B-BEF5-984467DF8B4C}"/>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3149FC59-DD35-C942-A663-3F161502E324}"/>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38580061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392323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890258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 Haas Grotesk Text Pro" panose="020B0504020202020204" pitchFamily="34" charset="0"/>
                <a:cs typeface="Arial" pitchFamily="34" charset="0"/>
              </a:rPr>
              <a:t>Copyright © 2024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Tree>
    <p:extLst>
      <p:ext uri="{BB962C8B-B14F-4D97-AF65-F5344CB8AC3E}">
        <p14:creationId xmlns:p14="http://schemas.microsoft.com/office/powerpoint/2010/main" val="817078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 Purple + Thank You">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2"/>
            <a:ext cx="12191999" cy="6858003"/>
            <a:chOff x="101154" y="-72605"/>
            <a:chExt cx="7369620" cy="4145411"/>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7369620" cy="41454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solidFill>
                  <a:schemeClr val="bg1"/>
                </a:solidFill>
                <a:latin typeface="Neue Haas Grotesk Text Pro" panose="020B0504020202020204" pitchFamily="34" charset="0"/>
                <a:cs typeface="Arial" pitchFamily="34" charset="0"/>
              </a:rPr>
              <a:t>Copyright © 2024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bg1"/>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solidFill>
                  <a:schemeClr val="bg1"/>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2609204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 Purp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37991833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2 images (V)">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0424EB57-4171-114A-B394-EEA9D641DFBF}"/>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4"/>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8" name="Picture Placeholder 9">
            <a:extLst>
              <a:ext uri="{FF2B5EF4-FFF2-40B4-BE49-F238E27FC236}">
                <a16:creationId xmlns:a16="http://schemas.microsoft.com/office/drawing/2014/main" id="{52A71D86-FD59-B94B-A40A-DDD59513FE63}"/>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8" y="0"/>
            <a:ext cx="2279315"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11" name="Content Placeholder 3">
            <a:extLst>
              <a:ext uri="{FF2B5EF4-FFF2-40B4-BE49-F238E27FC236}">
                <a16:creationId xmlns:a16="http://schemas.microsoft.com/office/drawing/2014/main" id="{963D2459-3252-4E19-63A5-3CCCC37A996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230526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Subtitle + Images (V)">
    <p:bg>
      <p:bgPr>
        <a:solidFill>
          <a:schemeClr val="bg1"/>
        </a:solidFill>
        <a:effectLst/>
      </p:bgPr>
    </p:bg>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Content Placeholder 3">
            <a:extLst>
              <a:ext uri="{FF2B5EF4-FFF2-40B4-BE49-F238E27FC236}">
                <a16:creationId xmlns:a16="http://schemas.microsoft.com/office/drawing/2014/main" id="{FFA6A54D-4E9C-9D31-D095-B27963C4D0A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031820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Picture Placeholder 9">
            <a:extLst>
              <a:ext uri="{FF2B5EF4-FFF2-40B4-BE49-F238E27FC236}">
                <a16:creationId xmlns:a16="http://schemas.microsoft.com/office/drawing/2014/main" id="{E22FD9F4-CA70-6A47-9BB7-95576BCFE96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defRPr>
            </a:lvl1pPr>
          </a:lstStyle>
          <a:p>
            <a:r>
              <a:rPr lang="en-US"/>
              <a:t>Partner logo</a:t>
            </a:r>
          </a:p>
        </p:txBody>
      </p:sp>
      <p:sp>
        <p:nvSpPr>
          <p:cNvPr id="11" name="Title 1">
            <a:extLst>
              <a:ext uri="{FF2B5EF4-FFF2-40B4-BE49-F238E27FC236}">
                <a16:creationId xmlns:a16="http://schemas.microsoft.com/office/drawing/2014/main" id="{80472DCD-6FE9-224F-8B7E-1E1C47EAD778}"/>
              </a:ext>
            </a:extLst>
          </p:cNvPr>
          <p:cNvSpPr>
            <a:spLocks noGrp="1"/>
          </p:cNvSpPr>
          <p:nvPr>
            <p:ph type="title" hasCustomPrompt="1"/>
          </p:nvPr>
        </p:nvSpPr>
        <p:spPr>
          <a:xfrm>
            <a:off x="592617"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defRPr>
            </a:lvl1pPr>
          </a:lstStyle>
          <a:p>
            <a:r>
              <a:rPr lang="en-US"/>
              <a:t>Click to add presentation title here</a:t>
            </a:r>
          </a:p>
        </p:txBody>
      </p:sp>
      <p:sp>
        <p:nvSpPr>
          <p:cNvPr id="9" name="Content Placeholder 3">
            <a:extLst>
              <a:ext uri="{FF2B5EF4-FFF2-40B4-BE49-F238E27FC236}">
                <a16:creationId xmlns:a16="http://schemas.microsoft.com/office/drawing/2014/main" id="{7B98A5C4-7498-5273-AE11-B71C9B8481A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5651303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ub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4B8CCA90-7984-9942-AFD7-E66CF183F3CF}"/>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0" name="Content Placeholder 3">
            <a:extLst>
              <a:ext uri="{FF2B5EF4-FFF2-40B4-BE49-F238E27FC236}">
                <a16:creationId xmlns:a16="http://schemas.microsoft.com/office/drawing/2014/main" id="{AD2998F6-D531-0E9D-E383-949D0EE0F888}"/>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754219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5" name="Picture Placeholder 9">
            <a:extLst>
              <a:ext uri="{FF2B5EF4-FFF2-40B4-BE49-F238E27FC236}">
                <a16:creationId xmlns:a16="http://schemas.microsoft.com/office/drawing/2014/main" id="{FD0C66DE-E34E-3A49-902F-16943DA6670D}"/>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E77537ED-95F1-0745-9953-810BEC93817B}"/>
              </a:ext>
            </a:extLst>
          </p:cNvPr>
          <p:cNvSpPr>
            <a:spLocks noGrp="1"/>
          </p:cNvSpPr>
          <p:nvPr>
            <p:ph type="title" hasCustomPrompt="1"/>
          </p:nvPr>
        </p:nvSpPr>
        <p:spPr>
          <a:xfrm>
            <a:off x="593413"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560283EE-4C68-E07E-3B25-8DE58BC1E06D}"/>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7803930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Text Placeholder 2">
            <a:extLst>
              <a:ext uri="{FF2B5EF4-FFF2-40B4-BE49-F238E27FC236}">
                <a16:creationId xmlns:a16="http://schemas.microsoft.com/office/drawing/2014/main" id="{92E01C7C-5407-354C-B2EA-8EF31D0FAA88}"/>
              </a:ext>
            </a:extLst>
          </p:cNvPr>
          <p:cNvSpPr>
            <a:spLocks noGrp="1"/>
          </p:cNvSpPr>
          <p:nvPr>
            <p:ph type="body" sz="quarter" idx="16"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8" name="Picture Placeholder 9">
            <a:extLst>
              <a:ext uri="{FF2B5EF4-FFF2-40B4-BE49-F238E27FC236}">
                <a16:creationId xmlns:a16="http://schemas.microsoft.com/office/drawing/2014/main" id="{579AB3A2-FCA6-C941-A9AF-8220C28CF633}"/>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4AF4E8AC-5DA9-9F43-A5FE-50E995BBF0FB}"/>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3" name="Content Placeholder 3">
            <a:extLst>
              <a:ext uri="{FF2B5EF4-FFF2-40B4-BE49-F238E27FC236}">
                <a16:creationId xmlns:a16="http://schemas.microsoft.com/office/drawing/2014/main" id="{7B433F16-04A7-816E-B6A7-76011515CD70}"/>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4790506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Product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36" name="Picture Placeholder 9">
            <a:extLst>
              <a:ext uri="{FF2B5EF4-FFF2-40B4-BE49-F238E27FC236}">
                <a16:creationId xmlns:a16="http://schemas.microsoft.com/office/drawing/2014/main" id="{DF7CCE12-C0D7-ED41-8B9A-216600C41CF1}"/>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4F5DDF9E-3CEE-DD4A-9429-9545E24DECD4}"/>
              </a:ext>
            </a:extLst>
          </p:cNvPr>
          <p:cNvSpPr>
            <a:spLocks noGrp="1"/>
          </p:cNvSpPr>
          <p:nvPr>
            <p:ph type="title" hasCustomPrompt="1"/>
          </p:nvPr>
        </p:nvSpPr>
        <p:spPr>
          <a:xfrm>
            <a:off x="600374" y="243197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D5BD9849-E918-3CFA-4F52-4CBF3B0497D5}"/>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69086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26964537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Product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4" name="Text Placeholder 2">
            <a:extLst>
              <a:ext uri="{FF2B5EF4-FFF2-40B4-BE49-F238E27FC236}">
                <a16:creationId xmlns:a16="http://schemas.microsoft.com/office/drawing/2014/main" id="{5486ADF7-7521-5744-8F9E-E035356010B9}"/>
              </a:ext>
            </a:extLst>
          </p:cNvPr>
          <p:cNvSpPr>
            <a:spLocks noGrp="1"/>
          </p:cNvSpPr>
          <p:nvPr>
            <p:ph type="body" sz="quarter" idx="16" hasCustomPrompt="1"/>
          </p:nvPr>
        </p:nvSpPr>
        <p:spPr>
          <a:xfrm>
            <a:off x="600373" y="5435600"/>
            <a:ext cx="6375400" cy="409941"/>
          </a:xfrm>
          <a:prstGeom prst="rect">
            <a:avLst/>
          </a:prstGeom>
        </p:spPr>
        <p:txBody>
          <a:bodyPr lIns="0" tIns="0" rIns="0" bIns="0">
            <a:spAutoFit/>
          </a:bodyPr>
          <a:lstStyle>
            <a:lvl1pPr marL="0" indent="0">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6" name="Picture Placeholder 9">
            <a:extLst>
              <a:ext uri="{FF2B5EF4-FFF2-40B4-BE49-F238E27FC236}">
                <a16:creationId xmlns:a16="http://schemas.microsoft.com/office/drawing/2014/main" id="{7082862E-1D65-E442-B59D-C4C65B164FBA}"/>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F52BBD44-3D6F-BE44-80D2-1C4E76B5BB62}"/>
              </a:ext>
            </a:extLst>
          </p:cNvPr>
          <p:cNvSpPr>
            <a:spLocks noGrp="1"/>
          </p:cNvSpPr>
          <p:nvPr>
            <p:ph type="title" hasCustomPrompt="1"/>
          </p:nvPr>
        </p:nvSpPr>
        <p:spPr>
          <a:xfrm>
            <a:off x="59951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2" name="Content Placeholder 3">
            <a:extLst>
              <a:ext uri="{FF2B5EF4-FFF2-40B4-BE49-F238E27FC236}">
                <a16:creationId xmlns:a16="http://schemas.microsoft.com/office/drawing/2014/main" id="{0EAEB175-CB02-9820-66C8-F788BC0A096B}"/>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9465412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9882276D-9C18-3B90-8C9D-C7F7A5ED8647}"/>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3988088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99518" y="3004008"/>
            <a:ext cx="10997061" cy="2339955"/>
          </a:xfrm>
          <a:prstGeom prst="rect">
            <a:avLst/>
          </a:prstGeom>
        </p:spPr>
        <p:txBody>
          <a:bodyPr wrap="square" lIns="0" rIns="0" anchor="t" anchorCtr="0">
            <a:no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 </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600375" y="5435600"/>
            <a:ext cx="10997229" cy="645584"/>
          </a:xfrm>
          <a:prstGeom prst="rect">
            <a:avLst/>
          </a:prstGeom>
        </p:spPr>
        <p:txBody>
          <a:bodyPr lIns="0" tIns="0" rIns="0" bIns="0">
            <a:no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Content Placeholder 3">
            <a:extLst>
              <a:ext uri="{FF2B5EF4-FFF2-40B4-BE49-F238E27FC236}">
                <a16:creationId xmlns:a16="http://schemas.microsoft.com/office/drawing/2014/main" id="{9880C862-FC53-A05B-EA8A-50BE275B4926}"/>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42740631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Product">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9" name="Picture Placeholder 9">
            <a:extLst>
              <a:ext uri="{FF2B5EF4-FFF2-40B4-BE49-F238E27FC236}">
                <a16:creationId xmlns:a16="http://schemas.microsoft.com/office/drawing/2014/main" id="{BE64A8E8-BC16-E949-AF75-407FCD7B97E9}"/>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C99D6AFF-8DE3-D840-B3E3-FAF54C35D9CB}"/>
              </a:ext>
            </a:extLst>
          </p:cNvPr>
          <p:cNvSpPr>
            <a:spLocks noGrp="1"/>
          </p:cNvSpPr>
          <p:nvPr>
            <p:ph type="title" hasCustomPrompt="1"/>
          </p:nvPr>
        </p:nvSpPr>
        <p:spPr>
          <a:xfrm>
            <a:off x="600375" y="3472178"/>
            <a:ext cx="10925311"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0DBD0451-4E44-227B-089E-3A05B3A7B67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27757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Product + Subtitle">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5" name="Text Placeholder 2">
            <a:extLst>
              <a:ext uri="{FF2B5EF4-FFF2-40B4-BE49-F238E27FC236}">
                <a16:creationId xmlns:a16="http://schemas.microsoft.com/office/drawing/2014/main" id="{163EE0E6-8718-804F-B35B-86BBBF2C462F}"/>
              </a:ext>
            </a:extLst>
          </p:cNvPr>
          <p:cNvSpPr>
            <a:spLocks noGrp="1"/>
          </p:cNvSpPr>
          <p:nvPr>
            <p:ph type="body" sz="quarter" idx="16" hasCustomPrompt="1"/>
          </p:nvPr>
        </p:nvSpPr>
        <p:spPr>
          <a:xfrm>
            <a:off x="600375" y="5435601"/>
            <a:ext cx="10911293" cy="357620"/>
          </a:xfrm>
          <a:prstGeom prst="rect">
            <a:avLst/>
          </a:prstGeom>
        </p:spPr>
        <p:txBody>
          <a:bodyPr wrap="square"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7" name="Picture Placeholder 9">
            <a:extLst>
              <a:ext uri="{FF2B5EF4-FFF2-40B4-BE49-F238E27FC236}">
                <a16:creationId xmlns:a16="http://schemas.microsoft.com/office/drawing/2014/main" id="{2ECD064F-57C8-3F47-AEE9-F014E2E61036}"/>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0" name="Title 1">
            <a:extLst>
              <a:ext uri="{FF2B5EF4-FFF2-40B4-BE49-F238E27FC236}">
                <a16:creationId xmlns:a16="http://schemas.microsoft.com/office/drawing/2014/main" id="{7505F15C-3C1B-3749-AC0F-6B6C56E1EA28}"/>
              </a:ext>
            </a:extLst>
          </p:cNvPr>
          <p:cNvSpPr>
            <a:spLocks noGrp="1"/>
          </p:cNvSpPr>
          <p:nvPr>
            <p:ph type="title" hasCustomPrompt="1"/>
          </p:nvPr>
        </p:nvSpPr>
        <p:spPr>
          <a:xfrm>
            <a:off x="600375" y="3004008"/>
            <a:ext cx="10911136"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9" name="Content Placeholder 3">
            <a:extLst>
              <a:ext uri="{FF2B5EF4-FFF2-40B4-BE49-F238E27FC236}">
                <a16:creationId xmlns:a16="http://schemas.microsoft.com/office/drawing/2014/main" id="{CCEB5D28-1987-F304-A23A-2CE46A2D394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9177782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2755135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8486037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HaasGrotesk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HaasGroteskText Pro" panose="020B0504020202020204" pitchFamily="34" charset="77"/>
                <a:cs typeface="Arial" pitchFamily="34" charset="0"/>
              </a:rPr>
              <a:t>Copyright © 2022 HealthEquity, Inc. All rights reserved.  |  HealthEquity does not provide legal, tax or financial advice.</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HaasGroteskText Pro" panose="020B0504020202020204" pitchFamily="34" charset="77"/>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HaasGroteskText Pro" panose="020B0504020202020204" pitchFamily="34" charset="77"/>
              </a:defRPr>
            </a:lvl1pPr>
          </a:lstStyle>
          <a:p>
            <a:r>
              <a:rPr lang="en-US"/>
              <a:t>Click here to add presentation title</a:t>
            </a:r>
          </a:p>
        </p:txBody>
      </p:sp>
      <p:sp>
        <p:nvSpPr>
          <p:cNvPr id="11" name="Content Placeholder 3">
            <a:extLst>
              <a:ext uri="{FF2B5EF4-FFF2-40B4-BE49-F238E27FC236}">
                <a16:creationId xmlns:a16="http://schemas.microsoft.com/office/drawing/2014/main" id="{23EB37A0-AE87-C279-AE20-50A327C61C7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6882820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447025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425410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0852065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4B863-55CB-2F12-4A8B-7665B437C66A}"/>
              </a:ext>
            </a:extLst>
          </p:cNvPr>
          <p:cNvSpPr>
            <a:spLocks noGrp="1"/>
          </p:cNvSpPr>
          <p:nvPr>
            <p:ph sz="quarter" idx="14"/>
          </p:nvPr>
        </p:nvSpPr>
        <p:spPr>
          <a:xfrm>
            <a:off x="853018" y="455271"/>
            <a:ext cx="108373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321B55-F13B-BABE-D49A-CA25ED5A6F50}"/>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9702389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D053-FEB8-5E27-1D9A-6C79A6AE59BB}"/>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9CC79861-2E37-5734-412E-95797BA8C4DD}"/>
              </a:ext>
            </a:extLst>
          </p:cNvPr>
          <p:cNvSpPr>
            <a:spLocks noGrp="1"/>
          </p:cNvSpPr>
          <p:nvPr>
            <p:ph sz="quarter" idx="10"/>
          </p:nvPr>
        </p:nvSpPr>
        <p:spPr>
          <a:xfrm>
            <a:off x="859367" y="1274234"/>
            <a:ext cx="107992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C90F8D64-DE59-8044-E9DC-B3FE15AC5A4F}"/>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78739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36875900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 2 images (V)">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 Haas Grotesk Text Pro" panose="020B0504020202020204" pitchFamily="34" charset="0"/>
                <a:cs typeface="Arial" pitchFamily="34" charset="0"/>
              </a:rPr>
              <a:t>Copyright © 2024 HealthEquity, Inc. All rights reserved.  |  HealthEquity does not provide legal, tax or financial advice.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204E8ED6-4135-0D4B-BEF5-984467DF8B4C}"/>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3149FC59-DD35-C942-A663-3F161502E324}"/>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15281585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49962"/>
            <a:ext cx="9091169" cy="190886"/>
          </a:xfrm>
          <a:prstGeom prst="rect">
            <a:avLst/>
          </a:prstGeom>
          <a:noFill/>
        </p:spPr>
        <p:txBody>
          <a:bodyPr wrap="square" lIns="0" bIns="0" rtlCol="0" anchor="b" anchorCtr="0">
            <a:spAutoFit/>
          </a:bodyPr>
          <a:lstStyle/>
          <a:p>
            <a:pPr>
              <a:lnSpc>
                <a:spcPct val="130000"/>
              </a:lnSpc>
            </a:pPr>
            <a:r>
              <a:rPr lang="en-US" sz="800" dirty="0">
                <a:latin typeface="Neue Haas Grotesk Text Pro" panose="020B0504020202020204" pitchFamily="34" charset="0"/>
                <a:cs typeface="Arial" pitchFamily="34" charset="0"/>
              </a:rPr>
              <a:t>Copyright © 2024 HealthEquity, Inc. All rights reserved.  |  HealthEquity does not provide legal, tax or financial advice.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742439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 Haas Grotesk Text Pro" panose="020B0504020202020204" pitchFamily="34" charset="0"/>
                <a:cs typeface="Arial" pitchFamily="34" charset="0"/>
              </a:rPr>
              <a:t>Copyright © 2024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Tree>
    <p:extLst>
      <p:ext uri="{BB962C8B-B14F-4D97-AF65-F5344CB8AC3E}">
        <p14:creationId xmlns:p14="http://schemas.microsoft.com/office/powerpoint/2010/main" val="4513195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LOSING - Purple + Thank You">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2"/>
            <a:ext cx="12191999" cy="6858003"/>
            <a:chOff x="101154" y="-72605"/>
            <a:chExt cx="7369620" cy="4145411"/>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7369620" cy="41454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solidFill>
                  <a:schemeClr val="bg1"/>
                </a:solidFill>
                <a:latin typeface="Neue Haas Grotesk Text Pro" panose="020B0504020202020204" pitchFamily="34" charset="0"/>
                <a:cs typeface="Arial" pitchFamily="34" charset="0"/>
              </a:rPr>
              <a:t>Copyright © 2024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bg1"/>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solidFill>
                  <a:schemeClr val="bg1"/>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14813307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LOSING - Purp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26524921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811438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27598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087578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9788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99975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2.svg"/><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5.xml"/><Relationship Id="rId7"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4.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5.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theme" Target="../theme/theme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9" Type="http://schemas.openxmlformats.org/officeDocument/2006/relationships/image" Target="../media/image2.sv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E62B70BE-0F3F-3246-8FAC-E36CA87E6851}"/>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599776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715" r:id="rId20"/>
    <p:sldLayoutId id="2147483720" r:id="rId21"/>
    <p:sldLayoutId id="2147483757" r:id="rId2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HaasGroteskText Pro" panose="020B0504020202020204" pitchFamily="34" charset="77"/>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78098623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717" r:id="rId7"/>
  </p:sldLayoutIdLst>
  <p:hf sldNum="0" hdr="0" ftr="0" dt="0"/>
  <p:txStyles>
    <p:title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40022469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16" r:id="rId3"/>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423152634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469633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4" name="TextBox 3">
            <a:extLst>
              <a:ext uri="{FF2B5EF4-FFF2-40B4-BE49-F238E27FC236}">
                <a16:creationId xmlns:a16="http://schemas.microsoft.com/office/drawing/2014/main" id="{809F8DFE-154A-824D-8EDF-169AEDB8870E}"/>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 Haas Grotesk Text Pro" panose="020B0504020202020204" pitchFamily="34" charset="0"/>
                <a:cs typeface="Arial" pitchFamily="34" charset="0"/>
              </a:rPr>
              <a:t>Copyright © 2024 HealthEquity, Inc. All rights reserved.  |  HealthEquity does not provide legal, tax or financial advice.</a:t>
            </a:r>
          </a:p>
        </p:txBody>
      </p:sp>
    </p:spTree>
    <p:extLst>
      <p:ext uri="{BB962C8B-B14F-4D97-AF65-F5344CB8AC3E}">
        <p14:creationId xmlns:p14="http://schemas.microsoft.com/office/powerpoint/2010/main" val="143275243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252198578"/>
      </p:ext>
    </p:extLst>
  </p:cSld>
  <p:clrMap bg1="lt1" tx1="dk1" bg2="lt2" tx2="dk2" accent1="accent1" accent2="accent2" accent3="accent3" accent4="accent4" accent5="accent5" accent6="accent6" hlink="hlink" folHlink="folHlink"/>
  <p:sldLayoutIdLst>
    <p:sldLayoutId id="2147483723" r:id="rId1"/>
    <p:sldLayoutId id="2147483724" r:id="rId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HaasGroteskText Pro" panose="020B0504020202020204" pitchFamily="34" charset="77"/>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01959" y="257198"/>
              <a:ext cx="1479804" cy="236770"/>
            </a:xfrm>
            <a:prstGeom prst="rect">
              <a:avLst/>
            </a:prstGeom>
          </p:spPr>
        </p:pic>
      </p:grpSp>
      <p:sp>
        <p:nvSpPr>
          <p:cNvPr id="8" name="Slide Number Placeholder 5">
            <a:extLst>
              <a:ext uri="{FF2B5EF4-FFF2-40B4-BE49-F238E27FC236}">
                <a16:creationId xmlns:a16="http://schemas.microsoft.com/office/drawing/2014/main" id="{484B37C4-04F4-4145-8C85-0318F6CBB2C9}"/>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HaasGroteskText Pro" panose="020B0504020202020204" pitchFamily="34" charset="77"/>
            </a:endParaRPr>
          </a:p>
        </p:txBody>
      </p:sp>
    </p:spTree>
    <p:extLst>
      <p:ext uri="{BB962C8B-B14F-4D97-AF65-F5344CB8AC3E}">
        <p14:creationId xmlns:p14="http://schemas.microsoft.com/office/powerpoint/2010/main" val="154895096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Lst>
  <p:hf sldNum="0" hdr="0" ftr="0" dt="0"/>
  <p:txStyles>
    <p:title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1305006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2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30.xml"/><Relationship Id="rId5" Type="http://schemas.openxmlformats.org/officeDocument/2006/relationships/image" Target="../media/image30.sv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30.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F54_CFD23EF4.xml"/><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69.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86C7AAA-59BD-8830-2DE3-20552D19C335}"/>
              </a:ext>
            </a:extLst>
          </p:cNvPr>
          <p:cNvSpPr>
            <a:spLocks noGrp="1"/>
          </p:cNvSpPr>
          <p:nvPr>
            <p:ph type="body" sz="quarter" idx="17"/>
          </p:nvPr>
        </p:nvSpPr>
        <p:spPr>
          <a:xfrm>
            <a:off x="3584869" y="467705"/>
            <a:ext cx="7926641" cy="400201"/>
          </a:xfrm>
        </p:spPr>
        <p:txBody>
          <a:bodyPr/>
          <a:lstStyle/>
          <a:p>
            <a:r>
              <a:rPr lang="en-US" dirty="0">
                <a:latin typeface="Arial" panose="020B0604020202020204" pitchFamily="34" charset="0"/>
                <a:cs typeface="Arial" panose="020B0604020202020204" pitchFamily="34" charset="0"/>
              </a:rPr>
              <a:t>DCFSA</a:t>
            </a:r>
          </a:p>
        </p:txBody>
      </p:sp>
      <p:sp>
        <p:nvSpPr>
          <p:cNvPr id="8" name="Text Placeholder 7">
            <a:extLst>
              <a:ext uri="{FF2B5EF4-FFF2-40B4-BE49-F238E27FC236}">
                <a16:creationId xmlns:a16="http://schemas.microsoft.com/office/drawing/2014/main" id="{AF529B49-9144-92A8-0C88-8934DD2D4141}"/>
              </a:ext>
            </a:extLst>
          </p:cNvPr>
          <p:cNvSpPr>
            <a:spLocks noGrp="1"/>
          </p:cNvSpPr>
          <p:nvPr>
            <p:ph type="body" sz="quarter" idx="16"/>
          </p:nvPr>
        </p:nvSpPr>
        <p:spPr>
          <a:xfrm>
            <a:off x="618304" y="5399743"/>
            <a:ext cx="10911293" cy="357620"/>
          </a:xfrm>
        </p:spPr>
        <p:txBody>
          <a:bodyPr/>
          <a:lstStyle/>
          <a:p>
            <a:r>
              <a:rPr lang="en-US" dirty="0">
                <a:latin typeface="Arial" panose="020B0604020202020204" pitchFamily="34" charset="0"/>
                <a:cs typeface="Arial" panose="020B0604020202020204" pitchFamily="34" charset="0"/>
              </a:rPr>
              <a:t>[Client/organization name]</a:t>
            </a:r>
          </a:p>
        </p:txBody>
      </p:sp>
      <p:sp>
        <p:nvSpPr>
          <p:cNvPr id="6" name="Title 5">
            <a:extLst>
              <a:ext uri="{FF2B5EF4-FFF2-40B4-BE49-F238E27FC236}">
                <a16:creationId xmlns:a16="http://schemas.microsoft.com/office/drawing/2014/main" id="{E547F3EA-844C-4734-BA31-B929053363F0}"/>
              </a:ext>
            </a:extLst>
          </p:cNvPr>
          <p:cNvSpPr>
            <a:spLocks noGrp="1"/>
          </p:cNvSpPr>
          <p:nvPr>
            <p:ph type="title"/>
          </p:nvPr>
        </p:nvSpPr>
        <p:spPr>
          <a:xfrm>
            <a:off x="600375" y="2565170"/>
            <a:ext cx="10911136" cy="2343077"/>
          </a:xfrm>
        </p:spPr>
        <p:txBody>
          <a:bodyPr/>
          <a:lstStyle/>
          <a:p>
            <a:r>
              <a:rPr lang="en-US" sz="7200" dirty="0">
                <a:latin typeface="Arial" panose="020B0604020202020204" pitchFamily="34" charset="0"/>
                <a:cs typeface="Arial" panose="020B0604020202020204" pitchFamily="34" charset="0"/>
              </a:rPr>
              <a:t>Turn caregiving </a:t>
            </a:r>
            <a:br>
              <a:rPr lang="en-US" sz="7200" dirty="0">
                <a:latin typeface="Arial" panose="020B0604020202020204" pitchFamily="34" charset="0"/>
                <a:cs typeface="Arial" panose="020B0604020202020204" pitchFamily="34" charset="0"/>
              </a:rPr>
            </a:br>
            <a:r>
              <a:rPr lang="en-US" sz="7200" dirty="0">
                <a:latin typeface="Arial" panose="020B0604020202020204" pitchFamily="34" charset="0"/>
                <a:cs typeface="Arial" panose="020B0604020202020204" pitchFamily="34" charset="0"/>
              </a:rPr>
              <a:t>into tax savings</a:t>
            </a:r>
          </a:p>
        </p:txBody>
      </p:sp>
      <p:sp>
        <p:nvSpPr>
          <p:cNvPr id="7" name="Content Placeholder 6">
            <a:extLst>
              <a:ext uri="{FF2B5EF4-FFF2-40B4-BE49-F238E27FC236}">
                <a16:creationId xmlns:a16="http://schemas.microsoft.com/office/drawing/2014/main" id="{EA2A8F74-8871-9EB2-51D5-5833D448E284}"/>
              </a:ext>
            </a:extLst>
          </p:cNvPr>
          <p:cNvSpPr>
            <a:spLocks noGrp="1"/>
          </p:cNvSpPr>
          <p:nvPr>
            <p:ph sz="quarter" idx="11"/>
          </p:nvPr>
        </p:nvSpPr>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87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E10849FA-3101-D6BF-8DC9-BA43ABEAC09E}"/>
              </a:ext>
              <a:ext uri="{C183D7F6-B498-43B3-948B-1728B52AA6E4}">
                <adec:decorative xmlns:adec="http://schemas.microsoft.com/office/drawing/2017/decorative" val="1"/>
              </a:ext>
            </a:extLst>
          </p:cNvPr>
          <p:cNvSpPr/>
          <p:nvPr/>
        </p:nvSpPr>
        <p:spPr>
          <a:xfrm>
            <a:off x="4867291" y="1"/>
            <a:ext cx="7324709"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b="1">
              <a:solidFill>
                <a:srgbClr val="00AAC6"/>
              </a:solidFill>
              <a:latin typeface="Arial" panose="020B0604020202020204" pitchFamily="34" charset="0"/>
            </a:endParaRPr>
          </a:p>
        </p:txBody>
      </p:sp>
      <p:sp>
        <p:nvSpPr>
          <p:cNvPr id="3" name="Title 2">
            <a:extLst>
              <a:ext uri="{FF2B5EF4-FFF2-40B4-BE49-F238E27FC236}">
                <a16:creationId xmlns:a16="http://schemas.microsoft.com/office/drawing/2014/main" id="{1BE1B26C-A462-A3A7-6823-0B5555306016}"/>
              </a:ext>
            </a:extLst>
          </p:cNvPr>
          <p:cNvSpPr>
            <a:spLocks noGrp="1"/>
          </p:cNvSpPr>
          <p:nvPr>
            <p:ph type="title"/>
          </p:nvPr>
        </p:nvSpPr>
        <p:spPr>
          <a:xfrm>
            <a:off x="853443" y="365760"/>
            <a:ext cx="3807266" cy="2833211"/>
          </a:xfrm>
        </p:spPr>
        <p:txBody>
          <a:bodyPr/>
          <a:lstStyle/>
          <a:p>
            <a:r>
              <a:rPr lang="en-US" dirty="0">
                <a:latin typeface="+mj-lt"/>
              </a:rPr>
              <a:t>Save on DCFSA eligible expenses</a:t>
            </a:r>
          </a:p>
        </p:txBody>
      </p:sp>
      <p:sp>
        <p:nvSpPr>
          <p:cNvPr id="30" name="TextBox 29">
            <a:extLst>
              <a:ext uri="{FF2B5EF4-FFF2-40B4-BE49-F238E27FC236}">
                <a16:creationId xmlns:a16="http://schemas.microsoft.com/office/drawing/2014/main" id="{C7AC05B1-C5B0-263D-E700-CDA8F9470DE8}"/>
              </a:ext>
            </a:extLst>
          </p:cNvPr>
          <p:cNvSpPr txBox="1"/>
          <p:nvPr/>
        </p:nvSpPr>
        <p:spPr>
          <a:xfrm>
            <a:off x="853444" y="5448334"/>
            <a:ext cx="3632832" cy="954107"/>
          </a:xfrm>
          <a:prstGeom prst="rect">
            <a:avLst/>
          </a:prstGeom>
          <a:noFill/>
        </p:spPr>
        <p:txBody>
          <a:bodyPr wrap="square" lIns="0" rtlCol="0">
            <a:spAutoFit/>
          </a:bodyPr>
          <a:lstStyle/>
          <a:p>
            <a:pPr defTabSz="609570">
              <a:spcAft>
                <a:spcPts val="2400"/>
              </a:spcAft>
            </a:pPr>
            <a:r>
              <a:rPr lang="en-US" sz="2800" dirty="0">
                <a:solidFill>
                  <a:schemeClr val="accent1"/>
                </a:solidFill>
                <a:latin typeface="+mj-lt"/>
                <a:cs typeface="Arial" panose="020B0604020202020204" pitchFamily="34" charset="0"/>
              </a:rPr>
              <a:t>HealthEquity.com/</a:t>
            </a:r>
            <a:br>
              <a:rPr lang="en-US" sz="2800" dirty="0">
                <a:solidFill>
                  <a:schemeClr val="accent1"/>
                </a:solidFill>
                <a:latin typeface="+mj-lt"/>
                <a:cs typeface="Arial" panose="020B0604020202020204" pitchFamily="34" charset="0"/>
              </a:rPr>
            </a:br>
            <a:r>
              <a:rPr lang="en-US" sz="2800" dirty="0">
                <a:solidFill>
                  <a:schemeClr val="accent1"/>
                </a:solidFill>
                <a:latin typeface="+mj-lt"/>
                <a:cs typeface="Arial" panose="020B0604020202020204" pitchFamily="34" charset="0"/>
              </a:rPr>
              <a:t>DCFSA-QME</a:t>
            </a:r>
          </a:p>
        </p:txBody>
      </p:sp>
      <p:grpSp>
        <p:nvGrpSpPr>
          <p:cNvPr id="70" name="Group 69">
            <a:extLst>
              <a:ext uri="{FF2B5EF4-FFF2-40B4-BE49-F238E27FC236}">
                <a16:creationId xmlns:a16="http://schemas.microsoft.com/office/drawing/2014/main" id="{338CE41C-3BB8-7F45-D1D6-4AA156BD1AE0}"/>
              </a:ext>
            </a:extLst>
          </p:cNvPr>
          <p:cNvGrpSpPr/>
          <p:nvPr/>
        </p:nvGrpSpPr>
        <p:grpSpPr>
          <a:xfrm>
            <a:off x="5715791" y="591420"/>
            <a:ext cx="7389097" cy="1790789"/>
            <a:chOff x="5787229" y="525789"/>
            <a:chExt cx="7389097" cy="1790789"/>
          </a:xfrm>
        </p:grpSpPr>
        <p:pic>
          <p:nvPicPr>
            <p:cNvPr id="21" name="Content Placeholder 14">
              <a:extLst>
                <a:ext uri="{FF2B5EF4-FFF2-40B4-BE49-F238E27FC236}">
                  <a16:creationId xmlns:a16="http://schemas.microsoft.com/office/drawing/2014/main" id="{7C02E7D5-CD74-5875-C2C5-225940F08B45}"/>
                </a:ext>
                <a:ext uri="{C183D7F6-B498-43B3-948B-1728B52AA6E4}">
                  <adec:decorative xmlns:adec="http://schemas.microsoft.com/office/drawing/2017/decorative" val="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5787229" y="577404"/>
              <a:ext cx="539762" cy="553256"/>
            </a:xfrm>
            <a:prstGeom prst="rect">
              <a:avLst/>
            </a:prstGeom>
          </p:spPr>
        </p:pic>
        <p:grpSp>
          <p:nvGrpSpPr>
            <p:cNvPr id="62" name="Group 61">
              <a:extLst>
                <a:ext uri="{FF2B5EF4-FFF2-40B4-BE49-F238E27FC236}">
                  <a16:creationId xmlns:a16="http://schemas.microsoft.com/office/drawing/2014/main" id="{51562D4B-6D8E-801F-49A9-83C8EF5EF7F3}"/>
                </a:ext>
              </a:extLst>
            </p:cNvPr>
            <p:cNvGrpSpPr/>
            <p:nvPr/>
          </p:nvGrpSpPr>
          <p:grpSpPr>
            <a:xfrm>
              <a:off x="6602059" y="525789"/>
              <a:ext cx="6574267" cy="1790789"/>
              <a:chOff x="6602059" y="631254"/>
              <a:chExt cx="6574267" cy="1790789"/>
            </a:xfrm>
          </p:grpSpPr>
          <p:sp>
            <p:nvSpPr>
              <p:cNvPr id="32" name="Content Placeholder 3">
                <a:extLst>
                  <a:ext uri="{FF2B5EF4-FFF2-40B4-BE49-F238E27FC236}">
                    <a16:creationId xmlns:a16="http://schemas.microsoft.com/office/drawing/2014/main" id="{5F6E448D-DE60-3248-BF81-66A03161B54E}"/>
                  </a:ext>
                </a:extLst>
              </p:cNvPr>
              <p:cNvSpPr txBox="1">
                <a:spLocks/>
              </p:cNvSpPr>
              <p:nvPr/>
            </p:nvSpPr>
            <p:spPr>
              <a:xfrm>
                <a:off x="6602061" y="631254"/>
                <a:ext cx="6574265" cy="4002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10000"/>
                  </a:lnSpc>
                  <a:spcAft>
                    <a:spcPts val="0"/>
                  </a:spcAft>
                  <a:buFontTx/>
                  <a:buNone/>
                  <a:defRPr/>
                </a:pPr>
                <a:r>
                  <a:rPr lang="en-US">
                    <a:solidFill>
                      <a:schemeClr val="accent1"/>
                    </a:solidFill>
                    <a:latin typeface="Arial"/>
                  </a:rPr>
                  <a:t>Childcare for children under age 13  </a:t>
                </a:r>
              </a:p>
            </p:txBody>
          </p:sp>
          <p:sp>
            <p:nvSpPr>
              <p:cNvPr id="47" name="TextBox 46">
                <a:extLst>
                  <a:ext uri="{FF2B5EF4-FFF2-40B4-BE49-F238E27FC236}">
                    <a16:creationId xmlns:a16="http://schemas.microsoft.com/office/drawing/2014/main" id="{92AA715C-3838-3B12-4185-82D07AA03A72}"/>
                  </a:ext>
                </a:extLst>
              </p:cNvPr>
              <p:cNvSpPr txBox="1"/>
              <p:nvPr/>
            </p:nvSpPr>
            <p:spPr>
              <a:xfrm>
                <a:off x="6602059" y="1031473"/>
                <a:ext cx="6140076" cy="1390570"/>
              </a:xfrm>
              <a:prstGeom prst="rect">
                <a:avLst/>
              </a:prstGeom>
              <a:noFill/>
            </p:spPr>
            <p:txBody>
              <a:bodyPr wrap="square" lIns="0" tIns="0" rIns="0" bIns="0" numCol="1" spcCol="0">
                <a:noAutofit/>
              </a:bodyPr>
              <a:lstStyle/>
              <a:p>
                <a:pPr marR="0" lvl="0" indent="-285750" algn="l" defTabSz="609570" rtl="0" eaLnBrk="1" fontAlgn="auto" latinLnBrk="0" hangingPunct="1">
                  <a:lnSpc>
                    <a:spcPct val="120000"/>
                  </a:lnSpc>
                  <a:spcBef>
                    <a:spcPts val="0"/>
                  </a:spcBef>
                  <a:spcAft>
                    <a:spcPts val="6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Nanny and au pair services  </a:t>
                </a:r>
              </a:p>
              <a:p>
                <a:pPr marR="0" lvl="0" indent="-285750" algn="l" defTabSz="609570" rtl="0" eaLnBrk="1" fontAlgn="auto" latinLnBrk="0" hangingPunct="1">
                  <a:lnSpc>
                    <a:spcPct val="120000"/>
                  </a:lnSpc>
                  <a:spcBef>
                    <a:spcPts val="0"/>
                  </a:spcBef>
                  <a:spcAft>
                    <a:spcPts val="6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Summer day camp </a:t>
                </a:r>
              </a:p>
              <a:p>
                <a:pPr marR="0" lvl="0" indent="-285750" algn="l" defTabSz="609570" rtl="0" eaLnBrk="1" fontAlgn="auto" latinLnBrk="0" hangingPunct="1">
                  <a:lnSpc>
                    <a:spcPct val="120000"/>
                  </a:lnSpc>
                  <a:spcBef>
                    <a:spcPts val="0"/>
                  </a:spcBef>
                  <a:spcAft>
                    <a:spcPts val="6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Preschool  </a:t>
                </a:r>
              </a:p>
              <a:p>
                <a:pPr marR="0" lvl="0" indent="-285750" algn="l" defTabSz="609570" rtl="0" eaLnBrk="1" fontAlgn="auto" latinLnBrk="0" hangingPunct="1">
                  <a:lnSpc>
                    <a:spcPct val="120000"/>
                  </a:lnSpc>
                  <a:spcBef>
                    <a:spcPts val="0"/>
                  </a:spcBef>
                  <a:spcAft>
                    <a:spcPts val="6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Babysitting</a:t>
                </a:r>
              </a:p>
            </p:txBody>
          </p:sp>
        </p:grpSp>
      </p:grpSp>
      <p:grpSp>
        <p:nvGrpSpPr>
          <p:cNvPr id="66" name="Group 65">
            <a:extLst>
              <a:ext uri="{FF2B5EF4-FFF2-40B4-BE49-F238E27FC236}">
                <a16:creationId xmlns:a16="http://schemas.microsoft.com/office/drawing/2014/main" id="{5007AC05-EA8F-E313-6C80-28827E3968CE}"/>
              </a:ext>
            </a:extLst>
          </p:cNvPr>
          <p:cNvGrpSpPr/>
          <p:nvPr/>
        </p:nvGrpSpPr>
        <p:grpSpPr>
          <a:xfrm>
            <a:off x="5715791" y="3064242"/>
            <a:ext cx="7389097" cy="1140161"/>
            <a:chOff x="5787229" y="2588642"/>
            <a:chExt cx="7389097" cy="1140161"/>
          </a:xfrm>
        </p:grpSpPr>
        <p:pic>
          <p:nvPicPr>
            <p:cNvPr id="24" name="Content Placeholder 14">
              <a:extLst>
                <a:ext uri="{FF2B5EF4-FFF2-40B4-BE49-F238E27FC236}">
                  <a16:creationId xmlns:a16="http://schemas.microsoft.com/office/drawing/2014/main" id="{C2BA1391-80B1-F38F-6A1B-33B0250D539C}"/>
                </a:ext>
                <a:ext uri="{C183D7F6-B498-43B3-948B-1728B52AA6E4}">
                  <adec:decorative xmlns:adec="http://schemas.microsoft.com/office/drawing/2017/decorative" val="1"/>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a:xfrm>
              <a:off x="5787229" y="2623531"/>
              <a:ext cx="608248" cy="623454"/>
            </a:xfrm>
            <a:prstGeom prst="rect">
              <a:avLst/>
            </a:prstGeom>
          </p:spPr>
        </p:pic>
        <p:grpSp>
          <p:nvGrpSpPr>
            <p:cNvPr id="63" name="Group 62">
              <a:extLst>
                <a:ext uri="{FF2B5EF4-FFF2-40B4-BE49-F238E27FC236}">
                  <a16:creationId xmlns:a16="http://schemas.microsoft.com/office/drawing/2014/main" id="{20F065FB-8F9E-8B03-070F-1CD1F18101B9}"/>
                </a:ext>
              </a:extLst>
            </p:cNvPr>
            <p:cNvGrpSpPr/>
            <p:nvPr/>
          </p:nvGrpSpPr>
          <p:grpSpPr>
            <a:xfrm>
              <a:off x="6602059" y="2588642"/>
              <a:ext cx="6574267" cy="1140161"/>
              <a:chOff x="6602059" y="631254"/>
              <a:chExt cx="6574267" cy="1140161"/>
            </a:xfrm>
          </p:grpSpPr>
          <p:sp>
            <p:nvSpPr>
              <p:cNvPr id="64" name="Content Placeholder 3">
                <a:extLst>
                  <a:ext uri="{FF2B5EF4-FFF2-40B4-BE49-F238E27FC236}">
                    <a16:creationId xmlns:a16="http://schemas.microsoft.com/office/drawing/2014/main" id="{9149A459-CD56-BE4F-2B32-EE8C964C6D20}"/>
                  </a:ext>
                </a:extLst>
              </p:cNvPr>
              <p:cNvSpPr txBox="1">
                <a:spLocks/>
              </p:cNvSpPr>
              <p:nvPr/>
            </p:nvSpPr>
            <p:spPr>
              <a:xfrm>
                <a:off x="6602061" y="631254"/>
                <a:ext cx="6574265" cy="4002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10000"/>
                  </a:lnSpc>
                  <a:spcAft>
                    <a:spcPts val="0"/>
                  </a:spcAft>
                  <a:buFontTx/>
                  <a:buNone/>
                  <a:defRPr/>
                </a:pPr>
                <a:r>
                  <a:rPr lang="en-US">
                    <a:solidFill>
                      <a:schemeClr val="accent1"/>
                    </a:solidFill>
                    <a:latin typeface="Arial"/>
                  </a:rPr>
                  <a:t>Eldercare  </a:t>
                </a:r>
              </a:p>
            </p:txBody>
          </p:sp>
          <p:sp>
            <p:nvSpPr>
              <p:cNvPr id="65" name="TextBox 64">
                <a:extLst>
                  <a:ext uri="{FF2B5EF4-FFF2-40B4-BE49-F238E27FC236}">
                    <a16:creationId xmlns:a16="http://schemas.microsoft.com/office/drawing/2014/main" id="{BA292807-BECC-F5E2-7F2A-A057DA0EAED6}"/>
                  </a:ext>
                </a:extLst>
              </p:cNvPr>
              <p:cNvSpPr txBox="1"/>
              <p:nvPr/>
            </p:nvSpPr>
            <p:spPr>
              <a:xfrm>
                <a:off x="6602059" y="1031473"/>
                <a:ext cx="6469772" cy="739942"/>
              </a:xfrm>
              <a:prstGeom prst="rect">
                <a:avLst/>
              </a:prstGeom>
              <a:noFill/>
            </p:spPr>
            <p:txBody>
              <a:bodyPr wrap="square" lIns="0" tIns="0" rIns="0" bIns="0" numCol="2" spcCol="0">
                <a:noAutofit/>
              </a:bodyPr>
              <a:lstStyle/>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Elder day care  </a:t>
                </a:r>
              </a:p>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Work-related custodial elder care </a:t>
                </a:r>
              </a:p>
            </p:txBody>
          </p:sp>
        </p:grpSp>
      </p:grpSp>
      <p:grpSp>
        <p:nvGrpSpPr>
          <p:cNvPr id="71" name="Group 70">
            <a:extLst>
              <a:ext uri="{FF2B5EF4-FFF2-40B4-BE49-F238E27FC236}">
                <a16:creationId xmlns:a16="http://schemas.microsoft.com/office/drawing/2014/main" id="{0FBE8B8A-AF73-BD55-790A-EA5EB4EBAEFE}"/>
              </a:ext>
            </a:extLst>
          </p:cNvPr>
          <p:cNvGrpSpPr/>
          <p:nvPr/>
        </p:nvGrpSpPr>
        <p:grpSpPr>
          <a:xfrm>
            <a:off x="5650793" y="4886436"/>
            <a:ext cx="7454095" cy="1214618"/>
            <a:chOff x="5722231" y="4574267"/>
            <a:chExt cx="7454095" cy="1214618"/>
          </a:xfrm>
        </p:grpSpPr>
        <p:pic>
          <p:nvPicPr>
            <p:cNvPr id="27" name="Content Placeholder 14">
              <a:extLst>
                <a:ext uri="{FF2B5EF4-FFF2-40B4-BE49-F238E27FC236}">
                  <a16:creationId xmlns:a16="http://schemas.microsoft.com/office/drawing/2014/main" id="{C6574834-5B86-1290-2187-B95B9EF674D6}"/>
                </a:ext>
                <a:ext uri="{C183D7F6-B498-43B3-948B-1728B52AA6E4}">
                  <adec:decorative xmlns:adec="http://schemas.microsoft.com/office/drawing/2017/decorative" val="1"/>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rcRect/>
            <a:stretch/>
          </p:blipFill>
          <p:spPr>
            <a:xfrm>
              <a:off x="5722231" y="4574267"/>
              <a:ext cx="673246" cy="690078"/>
            </a:xfrm>
            <a:prstGeom prst="rect">
              <a:avLst/>
            </a:prstGeom>
          </p:spPr>
        </p:pic>
        <p:grpSp>
          <p:nvGrpSpPr>
            <p:cNvPr id="67" name="Group 66">
              <a:extLst>
                <a:ext uri="{FF2B5EF4-FFF2-40B4-BE49-F238E27FC236}">
                  <a16:creationId xmlns:a16="http://schemas.microsoft.com/office/drawing/2014/main" id="{3206048E-46AE-25C9-BD3B-0AF8A0D2D2A9}"/>
                </a:ext>
              </a:extLst>
            </p:cNvPr>
            <p:cNvGrpSpPr/>
            <p:nvPr/>
          </p:nvGrpSpPr>
          <p:grpSpPr>
            <a:xfrm>
              <a:off x="6602059" y="4640281"/>
              <a:ext cx="6574267" cy="1148604"/>
              <a:chOff x="6602059" y="631254"/>
              <a:chExt cx="6574267" cy="1148604"/>
            </a:xfrm>
          </p:grpSpPr>
          <p:sp>
            <p:nvSpPr>
              <p:cNvPr id="68" name="Content Placeholder 3">
                <a:extLst>
                  <a:ext uri="{FF2B5EF4-FFF2-40B4-BE49-F238E27FC236}">
                    <a16:creationId xmlns:a16="http://schemas.microsoft.com/office/drawing/2014/main" id="{6823A737-740C-B7E1-6D6D-506A6A182419}"/>
                  </a:ext>
                </a:extLst>
              </p:cNvPr>
              <p:cNvSpPr txBox="1">
                <a:spLocks/>
              </p:cNvSpPr>
              <p:nvPr/>
            </p:nvSpPr>
            <p:spPr>
              <a:xfrm>
                <a:off x="6602061" y="631254"/>
                <a:ext cx="6574265" cy="4002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10000"/>
                  </a:lnSpc>
                  <a:spcAft>
                    <a:spcPts val="0"/>
                  </a:spcAft>
                  <a:buNone/>
                  <a:defRPr/>
                </a:pPr>
                <a:r>
                  <a:rPr lang="en-US">
                    <a:solidFill>
                      <a:schemeClr val="accent1"/>
                    </a:solidFill>
                    <a:latin typeface="Arial"/>
                  </a:rPr>
                  <a:t>Care-associated costs</a:t>
                </a:r>
              </a:p>
            </p:txBody>
          </p:sp>
          <p:sp>
            <p:nvSpPr>
              <p:cNvPr id="69" name="TextBox 68">
                <a:extLst>
                  <a:ext uri="{FF2B5EF4-FFF2-40B4-BE49-F238E27FC236}">
                    <a16:creationId xmlns:a16="http://schemas.microsoft.com/office/drawing/2014/main" id="{D886CBD8-1F22-A93F-7E41-653FE03F8091}"/>
                  </a:ext>
                </a:extLst>
              </p:cNvPr>
              <p:cNvSpPr txBox="1"/>
              <p:nvPr/>
            </p:nvSpPr>
            <p:spPr>
              <a:xfrm>
                <a:off x="6602059" y="1039916"/>
                <a:ext cx="6140076" cy="739942"/>
              </a:xfrm>
              <a:prstGeom prst="rect">
                <a:avLst/>
              </a:prstGeom>
              <a:noFill/>
            </p:spPr>
            <p:txBody>
              <a:bodyPr wrap="square" lIns="0" tIns="0" rIns="0" bIns="0" numCol="1" spcCol="0">
                <a:noAutofit/>
              </a:bodyPr>
              <a:lstStyle/>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Transportation costs to and from eligible care </a:t>
                </a:r>
              </a:p>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Late pick-up fees </a:t>
                </a:r>
                <a:endParaRPr kumimoji="0" lang="en-US" sz="15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endParaRPr>
              </a:p>
            </p:txBody>
          </p:sp>
        </p:grpSp>
      </p:grpSp>
    </p:spTree>
    <p:extLst>
      <p:ext uri="{BB962C8B-B14F-4D97-AF65-F5344CB8AC3E}">
        <p14:creationId xmlns:p14="http://schemas.microsoft.com/office/powerpoint/2010/main" val="618892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9F62-4743-EAD2-1A45-787E8E2DC1E9}"/>
              </a:ext>
            </a:extLst>
          </p:cNvPr>
          <p:cNvSpPr>
            <a:spLocks noGrp="1"/>
          </p:cNvSpPr>
          <p:nvPr>
            <p:ph type="title"/>
          </p:nvPr>
        </p:nvSpPr>
        <p:spPr>
          <a:xfrm>
            <a:off x="853442" y="365761"/>
            <a:ext cx="6923995" cy="1388585"/>
          </a:xfrm>
        </p:spPr>
        <p:txBody>
          <a:bodyPr/>
          <a:lstStyle/>
          <a:p>
            <a:r>
              <a:rPr lang="en-US" dirty="0">
                <a:latin typeface="Arial" panose="020B0604020202020204" pitchFamily="34" charset="0"/>
                <a:cs typeface="Arial" panose="020B0604020202020204" pitchFamily="34" charset="0"/>
              </a:rPr>
              <a:t>The more you contribute the more you save</a:t>
            </a:r>
          </a:p>
        </p:txBody>
      </p:sp>
      <p:sp>
        <p:nvSpPr>
          <p:cNvPr id="5" name="Content Placeholder 4">
            <a:extLst>
              <a:ext uri="{FF2B5EF4-FFF2-40B4-BE49-F238E27FC236}">
                <a16:creationId xmlns:a16="http://schemas.microsoft.com/office/drawing/2014/main" id="{AE30E043-0E3F-413C-11FA-8DA972CBDDF1}"/>
              </a:ext>
            </a:extLst>
          </p:cNvPr>
          <p:cNvSpPr>
            <a:spLocks noGrp="1"/>
          </p:cNvSpPr>
          <p:nvPr>
            <p:ph sz="quarter" idx="15"/>
          </p:nvPr>
        </p:nvSpPr>
        <p:spPr/>
        <p:txBody>
          <a:bodyPr/>
          <a:lstStyle/>
          <a:p>
            <a:r>
              <a:rPr lang="en-US">
                <a:latin typeface="Arial" panose="020B0604020202020204" pitchFamily="34" charset="0"/>
                <a:cs typeface="Arial" panose="020B0604020202020204" pitchFamily="34" charset="0"/>
              </a:rPr>
              <a:t>*Estimated savings are based on an assumed combined federal and state income tax bracket of 20%. Actual savings will depend on your taxable income and tax status.</a:t>
            </a:r>
          </a:p>
        </p:txBody>
      </p:sp>
      <p:graphicFrame>
        <p:nvGraphicFramePr>
          <p:cNvPr id="3" name="Table 2">
            <a:extLst>
              <a:ext uri="{FF2B5EF4-FFF2-40B4-BE49-F238E27FC236}">
                <a16:creationId xmlns:a16="http://schemas.microsoft.com/office/drawing/2014/main" id="{E99DD55C-9D1F-0017-17D0-7C1784D5CD0C}"/>
              </a:ext>
            </a:extLst>
          </p:cNvPr>
          <p:cNvGraphicFramePr>
            <a:graphicFrameLocks noGrp="1"/>
          </p:cNvGraphicFramePr>
          <p:nvPr>
            <p:extLst>
              <p:ext uri="{D42A27DB-BD31-4B8C-83A1-F6EECF244321}">
                <p14:modId xmlns:p14="http://schemas.microsoft.com/office/powerpoint/2010/main" val="942614325"/>
              </p:ext>
            </p:extLst>
          </p:nvPr>
        </p:nvGraphicFramePr>
        <p:xfrm>
          <a:off x="1405086" y="2284412"/>
          <a:ext cx="9381828" cy="1722120"/>
        </p:xfrm>
        <a:graphic>
          <a:graphicData uri="http://schemas.openxmlformats.org/drawingml/2006/table">
            <a:tbl>
              <a:tblPr firstRow="1" firstCol="1" bandRow="1">
                <a:tableStyleId>{5C22544A-7EE6-4342-B048-85BDC9FD1C3A}</a:tableStyleId>
              </a:tblPr>
              <a:tblGrid>
                <a:gridCol w="3168477">
                  <a:extLst>
                    <a:ext uri="{9D8B030D-6E8A-4147-A177-3AD203B41FA5}">
                      <a16:colId xmlns:a16="http://schemas.microsoft.com/office/drawing/2014/main" val="787080102"/>
                    </a:ext>
                  </a:extLst>
                </a:gridCol>
                <a:gridCol w="3168477">
                  <a:extLst>
                    <a:ext uri="{9D8B030D-6E8A-4147-A177-3AD203B41FA5}">
                      <a16:colId xmlns:a16="http://schemas.microsoft.com/office/drawing/2014/main" val="1852363967"/>
                    </a:ext>
                  </a:extLst>
                </a:gridCol>
                <a:gridCol w="3044874">
                  <a:extLst>
                    <a:ext uri="{9D8B030D-6E8A-4147-A177-3AD203B41FA5}">
                      <a16:colId xmlns:a16="http://schemas.microsoft.com/office/drawing/2014/main" val="1343865768"/>
                    </a:ext>
                  </a:extLst>
                </a:gridCol>
              </a:tblGrid>
              <a:tr h="0">
                <a:tc>
                  <a:txBody>
                    <a:bodyPr/>
                    <a:lstStyle/>
                    <a:p>
                      <a:r>
                        <a:rPr lang="en-US" sz="1900" b="0" i="0" dirty="0">
                          <a:latin typeface="Arial"/>
                          <a:cs typeface="Arial"/>
                        </a:rPr>
                        <a:t>Coverage </a:t>
                      </a:r>
                    </a:p>
                  </a:txBody>
                  <a:tcPr marL="243840" marR="243840" marT="243840" marB="243840" anchor="ctr">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900" b="0" i="0" dirty="0">
                          <a:latin typeface="+mn-lt"/>
                          <a:cs typeface="Arial"/>
                        </a:rPr>
                        <a:t>Contribution limit</a:t>
                      </a:r>
                    </a:p>
                  </a:txBody>
                  <a:tcPr marL="243840" marR="243840" marT="243840" marB="243840" anchor="ctr">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900" b="0" i="0" dirty="0">
                          <a:latin typeface="+mn-lt"/>
                          <a:cs typeface="Arial"/>
                        </a:rPr>
                        <a:t>Potential tax savings*</a:t>
                      </a:r>
                    </a:p>
                  </a:txBody>
                  <a:tcPr marL="243840" marR="243840" marT="243840" marB="243840" anchor="ctr">
                    <a:lnB w="12700"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3947912400"/>
                  </a:ext>
                </a:extLst>
              </a:tr>
              <a:tr h="887938">
                <a:tc>
                  <a:txBody>
                    <a:bodyPr/>
                    <a:lstStyle/>
                    <a:p>
                      <a:r>
                        <a:rPr lang="en-US" sz="3000" b="0" i="0" dirty="0">
                          <a:solidFill>
                            <a:schemeClr val="tx1"/>
                          </a:solidFill>
                          <a:latin typeface="Arial"/>
                          <a:cs typeface="Arial"/>
                        </a:rPr>
                        <a:t>Family </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2800" b="0" i="0">
                          <a:latin typeface="Arial" panose="020B0604020202020204" pitchFamily="34" charset="0"/>
                          <a:cs typeface="Arial" panose="020B0604020202020204" pitchFamily="34" charset="0"/>
                        </a:rPr>
                        <a:t>$5,000</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buNone/>
                      </a:pPr>
                      <a:r>
                        <a:rPr lang="en-US" sz="2800" b="1" i="0" dirty="0">
                          <a:latin typeface="Arial" panose="020B0604020202020204" pitchFamily="34" charset="0"/>
                          <a:cs typeface="Arial" panose="020B0604020202020204" pitchFamily="34" charset="0"/>
                        </a:rPr>
                        <a:t>$1,000</a:t>
                      </a:r>
                      <a:endParaRPr lang="en-US" sz="3000" dirty="0"/>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0759008"/>
                  </a:ext>
                </a:extLst>
              </a:tr>
            </a:tbl>
          </a:graphicData>
        </a:graphic>
      </p:graphicFrame>
    </p:spTree>
    <p:extLst>
      <p:ext uri="{BB962C8B-B14F-4D97-AF65-F5344CB8AC3E}">
        <p14:creationId xmlns:p14="http://schemas.microsoft.com/office/powerpoint/2010/main" val="257342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323F3-45EB-496B-685C-FAD5C65C8993}"/>
              </a:ext>
            </a:extLst>
          </p:cNvPr>
          <p:cNvSpPr>
            <a:spLocks noGrp="1"/>
          </p:cNvSpPr>
          <p:nvPr>
            <p:ph type="title"/>
          </p:nvPr>
        </p:nvSpPr>
        <p:spPr>
          <a:xfrm>
            <a:off x="853442" y="365762"/>
            <a:ext cx="10836993" cy="678733"/>
          </a:xfrm>
        </p:spPr>
        <p:txBody>
          <a:bodyPr/>
          <a:lstStyle/>
          <a:p>
            <a:r>
              <a:rPr lang="en-US">
                <a:latin typeface="Arial" panose="020B0604020202020204" pitchFamily="34" charset="0"/>
                <a:cs typeface="Arial" panose="020B0604020202020204" pitchFamily="34" charset="0"/>
              </a:rPr>
              <a:t>Grace period</a:t>
            </a:r>
          </a:p>
        </p:txBody>
      </p:sp>
      <p:grpSp>
        <p:nvGrpSpPr>
          <p:cNvPr id="5" name="Group 4" descr="A chart showing Year 1's funds available throughout Year 1 as well as 2 1/2 months into Year 2.">
            <a:extLst>
              <a:ext uri="{FF2B5EF4-FFF2-40B4-BE49-F238E27FC236}">
                <a16:creationId xmlns:a16="http://schemas.microsoft.com/office/drawing/2014/main" id="{ABAD4994-64C9-ABD2-D4D3-6E8466AAEC81}"/>
              </a:ext>
            </a:extLst>
          </p:cNvPr>
          <p:cNvGrpSpPr/>
          <p:nvPr/>
        </p:nvGrpSpPr>
        <p:grpSpPr>
          <a:xfrm>
            <a:off x="1680519" y="1830410"/>
            <a:ext cx="8182971" cy="3837333"/>
            <a:chOff x="1260389" y="1461297"/>
            <a:chExt cx="6137228" cy="2878000"/>
          </a:xfrm>
        </p:grpSpPr>
        <p:sp>
          <p:nvSpPr>
            <p:cNvPr id="6" name="Pentagon 5">
              <a:extLst>
                <a:ext uri="{FF2B5EF4-FFF2-40B4-BE49-F238E27FC236}">
                  <a16:creationId xmlns:a16="http://schemas.microsoft.com/office/drawing/2014/main" id="{D0F646E0-67E2-6117-F41E-61CB13E05269}"/>
                </a:ext>
              </a:extLst>
            </p:cNvPr>
            <p:cNvSpPr/>
            <p:nvPr/>
          </p:nvSpPr>
          <p:spPr>
            <a:xfrm>
              <a:off x="1260389" y="1901676"/>
              <a:ext cx="3069789" cy="1912951"/>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F2F2F2"/>
                </a:solidFill>
                <a:latin typeface="Arial" panose="020B0604020202020204" pitchFamily="34" charset="0"/>
                <a:cs typeface="Arial" panose="020B0604020202020204" pitchFamily="34" charset="0"/>
              </a:endParaRPr>
            </a:p>
          </p:txBody>
        </p:sp>
        <p:sp>
          <p:nvSpPr>
            <p:cNvPr id="7" name="Title 2">
              <a:extLst>
                <a:ext uri="{FF2B5EF4-FFF2-40B4-BE49-F238E27FC236}">
                  <a16:creationId xmlns:a16="http://schemas.microsoft.com/office/drawing/2014/main" id="{A19B9855-4212-348E-6988-19275FC2D042}"/>
                </a:ext>
              </a:extLst>
            </p:cNvPr>
            <p:cNvSpPr txBox="1">
              <a:spLocks/>
            </p:cNvSpPr>
            <p:nvPr/>
          </p:nvSpPr>
          <p:spPr>
            <a:xfrm>
              <a:off x="1383726" y="3877632"/>
              <a:ext cx="2990797"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85"/>
              <a:r>
                <a:rPr lang="en-US" sz="2400" b="0" dirty="0">
                  <a:solidFill>
                    <a:srgbClr val="2A2C2C"/>
                  </a:solidFill>
                  <a:latin typeface="Arial" panose="020B0604020202020204" pitchFamily="34" charset="0"/>
                  <a:cs typeface="Arial" panose="020B0604020202020204" pitchFamily="34" charset="0"/>
                </a:rPr>
                <a:t>2024</a:t>
              </a:r>
            </a:p>
          </p:txBody>
        </p:sp>
        <p:sp>
          <p:nvSpPr>
            <p:cNvPr id="8" name="Rectangle 7">
              <a:extLst>
                <a:ext uri="{FF2B5EF4-FFF2-40B4-BE49-F238E27FC236}">
                  <a16:creationId xmlns:a16="http://schemas.microsoft.com/office/drawing/2014/main" id="{C743FD77-9CB7-4921-2215-64BEEFCC11CB}"/>
                </a:ext>
              </a:extLst>
            </p:cNvPr>
            <p:cNvSpPr/>
            <p:nvPr/>
          </p:nvSpPr>
          <p:spPr>
            <a:xfrm>
              <a:off x="1279242" y="1901676"/>
              <a:ext cx="888923" cy="1912952"/>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7A96"/>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C43C475-BEAC-7452-2035-D9222097D5AB}"/>
                </a:ext>
              </a:extLst>
            </p:cNvPr>
            <p:cNvSpPr/>
            <p:nvPr/>
          </p:nvSpPr>
          <p:spPr>
            <a:xfrm>
              <a:off x="2033387" y="2177592"/>
              <a:ext cx="1099702" cy="16370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11A3A8B-48CF-C3EC-A268-7F236B979A61}"/>
                </a:ext>
              </a:extLst>
            </p:cNvPr>
            <p:cNvSpPr/>
            <p:nvPr/>
          </p:nvSpPr>
          <p:spPr>
            <a:xfrm>
              <a:off x="2551861" y="3091992"/>
              <a:ext cx="888923" cy="7226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8333685-2F7D-16FD-FB28-3AF9E04D2E2E}"/>
                </a:ext>
              </a:extLst>
            </p:cNvPr>
            <p:cNvSpPr/>
            <p:nvPr/>
          </p:nvSpPr>
          <p:spPr>
            <a:xfrm>
              <a:off x="3353140" y="3352962"/>
              <a:ext cx="977040" cy="46166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5D7B3641-DA64-A6B7-53D1-8BC25D4C2925}"/>
                </a:ext>
              </a:extLst>
            </p:cNvPr>
            <p:cNvGrpSpPr/>
            <p:nvPr/>
          </p:nvGrpSpPr>
          <p:grpSpPr>
            <a:xfrm>
              <a:off x="2733068" y="1461297"/>
              <a:ext cx="4664549" cy="2878000"/>
              <a:chOff x="2733068" y="1461297"/>
              <a:chExt cx="4664549" cy="2878000"/>
            </a:xfrm>
          </p:grpSpPr>
          <p:sp>
            <p:nvSpPr>
              <p:cNvPr id="15" name="Pentagon 14">
                <a:extLst>
                  <a:ext uri="{FF2B5EF4-FFF2-40B4-BE49-F238E27FC236}">
                    <a16:creationId xmlns:a16="http://schemas.microsoft.com/office/drawing/2014/main" id="{60A7EDB7-01C8-6D62-E594-3AE63CCFF4D4}"/>
                  </a:ext>
                </a:extLst>
              </p:cNvPr>
              <p:cNvSpPr/>
              <p:nvPr/>
            </p:nvSpPr>
            <p:spPr>
              <a:xfrm>
                <a:off x="4330178" y="1901676"/>
                <a:ext cx="591671" cy="1912951"/>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F2F2F2"/>
                  </a:solidFill>
                  <a:latin typeface="Arial" panose="020B0604020202020204" pitchFamily="34" charset="0"/>
                  <a:cs typeface="Arial" panose="020B0604020202020204" pitchFamily="34" charset="0"/>
                </a:endParaRPr>
              </a:p>
            </p:txBody>
          </p:sp>
          <p:sp>
            <p:nvSpPr>
              <p:cNvPr id="16" name="Title 2">
                <a:extLst>
                  <a:ext uri="{FF2B5EF4-FFF2-40B4-BE49-F238E27FC236}">
                    <a16:creationId xmlns:a16="http://schemas.microsoft.com/office/drawing/2014/main" id="{A86E1879-FD4F-9B20-D4CA-8B571401F61A}"/>
                  </a:ext>
                </a:extLst>
              </p:cNvPr>
              <p:cNvSpPr txBox="1">
                <a:spLocks/>
              </p:cNvSpPr>
              <p:nvPr/>
            </p:nvSpPr>
            <p:spPr>
              <a:xfrm>
                <a:off x="4452842" y="3877632"/>
                <a:ext cx="2741883"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85"/>
                <a:r>
                  <a:rPr lang="en-US" sz="2400" b="0" dirty="0">
                    <a:solidFill>
                      <a:srgbClr val="2A2C2C"/>
                    </a:solidFill>
                    <a:latin typeface="Arial" panose="020B0604020202020204" pitchFamily="34" charset="0"/>
                    <a:cs typeface="Arial" panose="020B0604020202020204" pitchFamily="34" charset="0"/>
                  </a:rPr>
                  <a:t>2025</a:t>
                </a:r>
              </a:p>
            </p:txBody>
          </p:sp>
          <p:sp>
            <p:nvSpPr>
              <p:cNvPr id="17" name="Rectangle 16">
                <a:extLst>
                  <a:ext uri="{FF2B5EF4-FFF2-40B4-BE49-F238E27FC236}">
                    <a16:creationId xmlns:a16="http://schemas.microsoft.com/office/drawing/2014/main" id="{6F7EDF9F-6896-C053-5E7F-FBC22FA76323}"/>
                  </a:ext>
                </a:extLst>
              </p:cNvPr>
              <p:cNvSpPr/>
              <p:nvPr/>
            </p:nvSpPr>
            <p:spPr>
              <a:xfrm>
                <a:off x="4291808" y="3459638"/>
                <a:ext cx="625941" cy="354990"/>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9A3F1BDD-25D5-BD7F-976D-F3CE0CD7084E}"/>
                  </a:ext>
                </a:extLst>
              </p:cNvPr>
              <p:cNvCxnSpPr>
                <a:cxnSpLocks/>
              </p:cNvCxnSpPr>
              <p:nvPr/>
            </p:nvCxnSpPr>
            <p:spPr>
              <a:xfrm flipH="1">
                <a:off x="4917748" y="1893634"/>
                <a:ext cx="1" cy="1920993"/>
              </a:xfrm>
              <a:prstGeom prst="line">
                <a:avLst/>
              </a:prstGeom>
              <a:ln w="19050">
                <a:solidFill>
                  <a:schemeClr val="tx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774C336-424C-4DC9-965F-D85D1772B6E6}"/>
                  </a:ext>
                </a:extLst>
              </p:cNvPr>
              <p:cNvCxnSpPr>
                <a:cxnSpLocks/>
              </p:cNvCxnSpPr>
              <p:nvPr/>
            </p:nvCxnSpPr>
            <p:spPr>
              <a:xfrm flipH="1">
                <a:off x="7397616"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sp>
            <p:nvSpPr>
              <p:cNvPr id="20" name="Title 2">
                <a:extLst>
                  <a:ext uri="{FF2B5EF4-FFF2-40B4-BE49-F238E27FC236}">
                    <a16:creationId xmlns:a16="http://schemas.microsoft.com/office/drawing/2014/main" id="{306F813E-2D2E-740E-1E20-D22FAD0BB854}"/>
                  </a:ext>
                </a:extLst>
              </p:cNvPr>
              <p:cNvSpPr txBox="1">
                <a:spLocks/>
              </p:cNvSpPr>
              <p:nvPr/>
            </p:nvSpPr>
            <p:spPr>
              <a:xfrm>
                <a:off x="2733068" y="1461297"/>
                <a:ext cx="2808131" cy="369332"/>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85"/>
                <a:r>
                  <a:rPr lang="en-US" sz="1600" b="0">
                    <a:solidFill>
                      <a:srgbClr val="2A2C2C"/>
                    </a:solidFill>
                    <a:latin typeface="Arial" panose="020B0604020202020204" pitchFamily="34" charset="0"/>
                    <a:cs typeface="Arial" panose="020B0604020202020204" pitchFamily="34" charset="0"/>
                  </a:rPr>
                  <a:t>Up to an additional 2 ½ months</a:t>
                </a:r>
              </a:p>
            </p:txBody>
          </p:sp>
        </p:grpSp>
        <p:cxnSp>
          <p:nvCxnSpPr>
            <p:cNvPr id="13" name="Straight Connector 12">
              <a:extLst>
                <a:ext uri="{FF2B5EF4-FFF2-40B4-BE49-F238E27FC236}">
                  <a16:creationId xmlns:a16="http://schemas.microsoft.com/office/drawing/2014/main" id="{DC4C9635-9942-13EF-3BDA-D8CD1BEC83FA}"/>
                </a:ext>
              </a:extLst>
            </p:cNvPr>
            <p:cNvCxnSpPr>
              <a:cxnSpLocks/>
            </p:cNvCxnSpPr>
            <p:nvPr/>
          </p:nvCxnSpPr>
          <p:spPr>
            <a:xfrm flipH="1">
              <a:off x="1273501"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7B78A4C-3A07-D670-362D-F4EE9152D771}"/>
                </a:ext>
              </a:extLst>
            </p:cNvPr>
            <p:cNvCxnSpPr>
              <a:cxnSpLocks/>
            </p:cNvCxnSpPr>
            <p:nvPr/>
          </p:nvCxnSpPr>
          <p:spPr>
            <a:xfrm flipH="1">
              <a:off x="4330180"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92786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A470429A-ED05-414F-04A2-7C1B7ECC0E09}"/>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a:stretch/>
        </p:blipFill>
        <p:spPr>
          <a:xfrm>
            <a:off x="4193834" y="-4"/>
            <a:ext cx="7998166" cy="6858004"/>
          </a:xfrm>
          <a:noFill/>
        </p:spPr>
      </p:pic>
      <p:sp>
        <p:nvSpPr>
          <p:cNvPr id="7" name="Title 6">
            <a:extLst>
              <a:ext uri="{FF2B5EF4-FFF2-40B4-BE49-F238E27FC236}">
                <a16:creationId xmlns:a16="http://schemas.microsoft.com/office/drawing/2014/main" id="{27B6B9A3-25CF-0886-1885-886410EAE66A}"/>
              </a:ext>
            </a:extLst>
          </p:cNvPr>
          <p:cNvSpPr>
            <a:spLocks noGrp="1"/>
          </p:cNvSpPr>
          <p:nvPr>
            <p:ph type="title"/>
          </p:nvPr>
        </p:nvSpPr>
        <p:spPr>
          <a:xfrm>
            <a:off x="853441" y="365761"/>
            <a:ext cx="5625331" cy="1388585"/>
          </a:xfrm>
        </p:spPr>
        <p:txBody>
          <a:bodyPr/>
          <a:lstStyle/>
          <a:p>
            <a:r>
              <a:rPr lang="en-US" dirty="0">
                <a:latin typeface="Arial" panose="020B0604020202020204" pitchFamily="34" charset="0"/>
                <a:cs typeface="Arial" panose="020B0604020202020204" pitchFamily="34" charset="0"/>
              </a:rPr>
              <a:t>Qualifying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life events </a:t>
            </a:r>
          </a:p>
        </p:txBody>
      </p:sp>
      <p:sp>
        <p:nvSpPr>
          <p:cNvPr id="8" name="Content Placeholder 7">
            <a:extLst>
              <a:ext uri="{FF2B5EF4-FFF2-40B4-BE49-F238E27FC236}">
                <a16:creationId xmlns:a16="http://schemas.microsoft.com/office/drawing/2014/main" id="{FEC15589-0F5F-6C80-6239-B16B023066BF}"/>
              </a:ext>
            </a:extLst>
          </p:cNvPr>
          <p:cNvSpPr>
            <a:spLocks noGrp="1"/>
          </p:cNvSpPr>
          <p:nvPr>
            <p:ph sz="quarter" idx="14"/>
          </p:nvPr>
        </p:nvSpPr>
        <p:spPr>
          <a:xfrm>
            <a:off x="854157" y="2022890"/>
            <a:ext cx="5253076" cy="2974597"/>
          </a:xfrm>
        </p:spPr>
        <p:txBody>
          <a:bodyPr/>
          <a:lstStyle/>
          <a:p>
            <a:pPr marL="309026" indent="-298443">
              <a:spcAft>
                <a:spcPts val="1200"/>
              </a:spcAft>
              <a:buClr>
                <a:schemeClr val="tx1"/>
              </a:buClr>
              <a:buFont typeface="Wingdings" pitchFamily="2" charset="2"/>
              <a:buChar char="ü"/>
            </a:pPr>
            <a:r>
              <a:rPr lang="en-US" dirty="0">
                <a:latin typeface="Arial" panose="020B0604020202020204" pitchFamily="34" charset="0"/>
                <a:cs typeface="Arial" panose="020B0604020202020204" pitchFamily="34" charset="0"/>
              </a:rPr>
              <a:t>Marital status </a:t>
            </a:r>
          </a:p>
          <a:p>
            <a:pPr marL="309026" indent="-298443">
              <a:spcAft>
                <a:spcPts val="1200"/>
              </a:spcAft>
              <a:buClr>
                <a:schemeClr val="tx1"/>
              </a:buClr>
              <a:buFont typeface="Wingdings" pitchFamily="2" charset="2"/>
              <a:buChar char="ü"/>
            </a:pPr>
            <a:r>
              <a:rPr lang="en-US" dirty="0">
                <a:latin typeface="Arial" panose="020B0604020202020204" pitchFamily="34" charset="0"/>
                <a:cs typeface="Arial" panose="020B0604020202020204" pitchFamily="34" charset="0"/>
              </a:rPr>
              <a:t>Number of dependents </a:t>
            </a:r>
          </a:p>
          <a:p>
            <a:pPr marL="309026" indent="-298443">
              <a:spcAft>
                <a:spcPts val="1200"/>
              </a:spcAft>
              <a:buClr>
                <a:schemeClr val="tx1"/>
              </a:buClr>
              <a:buFont typeface="Wingdings" pitchFamily="2" charset="2"/>
              <a:buChar char="ü"/>
            </a:pPr>
            <a:r>
              <a:rPr lang="en-US" dirty="0">
                <a:latin typeface="Arial" panose="020B0604020202020204" pitchFamily="34" charset="0"/>
                <a:cs typeface="Arial" panose="020B0604020202020204" pitchFamily="34" charset="0"/>
              </a:rPr>
              <a:t>Employment status </a:t>
            </a:r>
          </a:p>
          <a:p>
            <a:pPr marL="309026" indent="-298443">
              <a:spcAft>
                <a:spcPts val="1200"/>
              </a:spcAft>
              <a:buClr>
                <a:schemeClr val="tx1"/>
              </a:buClr>
              <a:buFont typeface="Wingdings" pitchFamily="2" charset="2"/>
              <a:buChar char="ü"/>
            </a:pPr>
            <a:r>
              <a:rPr lang="en-US" dirty="0">
                <a:latin typeface="Arial" panose="020B0604020202020204" pitchFamily="34" charset="0"/>
                <a:cs typeface="Arial" panose="020B0604020202020204" pitchFamily="34" charset="0"/>
              </a:rPr>
              <a:t>New childcare or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eldercare provider</a:t>
            </a:r>
          </a:p>
          <a:p>
            <a:pPr marL="309026" indent="-298443">
              <a:spcAft>
                <a:spcPts val="1200"/>
              </a:spcAft>
              <a:buClr>
                <a:schemeClr val="tx1"/>
              </a:buClr>
              <a:buFont typeface="Wingdings" pitchFamily="2" charset="2"/>
              <a:buChar char="ü"/>
            </a:pP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359A579-BC27-4DF0-A6B5-5FBB318A9148}"/>
              </a:ext>
            </a:extLst>
          </p:cNvPr>
          <p:cNvSpPr txBox="1"/>
          <p:nvPr/>
        </p:nvSpPr>
        <p:spPr>
          <a:xfrm>
            <a:off x="774740" y="6294365"/>
            <a:ext cx="3513055" cy="395749"/>
          </a:xfrm>
          <a:prstGeom prst="rect">
            <a:avLst/>
          </a:prstGeom>
          <a:noFill/>
        </p:spPr>
        <p:txBody>
          <a:bodyPr wrap="square" rtlCol="0">
            <a:spAutoFit/>
          </a:bodyPr>
          <a:lstStyle/>
          <a:p>
            <a:pPr defTabSz="609570">
              <a:lnSpc>
                <a:spcPct val="130000"/>
              </a:lnSpc>
              <a:spcAft>
                <a:spcPts val="800"/>
              </a:spcAft>
            </a:pPr>
            <a:r>
              <a:rPr lang="en-US" sz="800" dirty="0">
                <a:solidFill>
                  <a:srgbClr val="2A2C2C"/>
                </a:solidFill>
                <a:latin typeface="Arial" panose="020B0604020202020204" pitchFamily="34" charset="0"/>
                <a:cs typeface="Arial" panose="020B0604020202020204" pitchFamily="34" charset="0"/>
              </a:rPr>
              <a:t>Generally these are qualifying life events. Check your plan to determine what are permissible qualifying life events.</a:t>
            </a:r>
          </a:p>
        </p:txBody>
      </p:sp>
      <p:sp>
        <p:nvSpPr>
          <p:cNvPr id="3" name="Rectangle 2">
            <a:extLst>
              <a:ext uri="{FF2B5EF4-FFF2-40B4-BE49-F238E27FC236}">
                <a16:creationId xmlns:a16="http://schemas.microsoft.com/office/drawing/2014/main" id="{8E2493D4-DE72-5897-6F30-75147E0C426A}"/>
              </a:ext>
              <a:ext uri="{C183D7F6-B498-43B3-948B-1728B52AA6E4}">
                <adec:decorative xmlns:adec="http://schemas.microsoft.com/office/drawing/2017/decorative" val="1"/>
              </a:ext>
            </a:extLst>
          </p:cNvPr>
          <p:cNvSpPr/>
          <p:nvPr/>
        </p:nvSpPr>
        <p:spPr>
          <a:xfrm>
            <a:off x="4193833" y="1202"/>
            <a:ext cx="3179239"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9" name="Rectangle 8">
            <a:extLst>
              <a:ext uri="{FF2B5EF4-FFF2-40B4-BE49-F238E27FC236}">
                <a16:creationId xmlns:a16="http://schemas.microsoft.com/office/drawing/2014/main" id="{81EB5C40-F280-7AB4-210A-E82EC3D1D757}"/>
              </a:ext>
              <a:ext uri="{C183D7F6-B498-43B3-948B-1728B52AA6E4}">
                <adec:decorative xmlns:adec="http://schemas.microsoft.com/office/drawing/2017/decorative" val="1"/>
              </a:ext>
            </a:extLst>
          </p:cNvPr>
          <p:cNvSpPr/>
          <p:nvPr/>
        </p:nvSpPr>
        <p:spPr>
          <a:xfrm flipV="1">
            <a:off x="4193833" y="1202"/>
            <a:ext cx="1998623"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Tree>
    <p:extLst>
      <p:ext uri="{BB962C8B-B14F-4D97-AF65-F5344CB8AC3E}">
        <p14:creationId xmlns:p14="http://schemas.microsoft.com/office/powerpoint/2010/main" val="1212959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E8FF396-69F0-01F9-BE49-F98653C683EB}"/>
              </a:ext>
              <a:ext uri="{C183D7F6-B498-43B3-948B-1728B52AA6E4}">
                <adec:decorative xmlns:adec="http://schemas.microsoft.com/office/drawing/2017/decorative" val="1"/>
              </a:ext>
            </a:extLst>
          </p:cNvPr>
          <p:cNvPicPr>
            <a:picLocks noGrp="1" noChangeAspect="1" noChangeArrowheads="1"/>
          </p:cNvPicPr>
          <p:nvPr>
            <p:ph type="pic" idx="15"/>
          </p:nvPr>
        </p:nvPicPr>
        <p:blipFill rotWithShape="1">
          <a:blip r:embed="rId3" cstate="screen">
            <a:extLst>
              <a:ext uri="{28A0092B-C50C-407E-A947-70E740481C1C}">
                <a14:useLocalDpi xmlns:a14="http://schemas.microsoft.com/office/drawing/2010/main"/>
              </a:ext>
            </a:extLst>
          </a:blip>
          <a:srcRect/>
          <a:stretch/>
        </p:blipFill>
        <p:spPr bwMode="auto">
          <a:xfrm flipH="1">
            <a:off x="2700338" y="0"/>
            <a:ext cx="9491663" cy="686646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DFCED322-FD15-B252-AD57-C0035D58340D}"/>
              </a:ext>
            </a:extLst>
          </p:cNvPr>
          <p:cNvGrpSpPr/>
          <p:nvPr/>
        </p:nvGrpSpPr>
        <p:grpSpPr>
          <a:xfrm>
            <a:off x="992202" y="3818966"/>
            <a:ext cx="4614224" cy="2383701"/>
            <a:chOff x="0" y="3836896"/>
            <a:chExt cx="4614224" cy="2365771"/>
          </a:xfrm>
        </p:grpSpPr>
        <p:sp>
          <p:nvSpPr>
            <p:cNvPr id="9" name="Rectangle 8">
              <a:extLst>
                <a:ext uri="{FF2B5EF4-FFF2-40B4-BE49-F238E27FC236}">
                  <a16:creationId xmlns:a16="http://schemas.microsoft.com/office/drawing/2014/main" id="{1719F1F7-8C41-3F13-732A-793CFE23A13E}"/>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10" name="Rectangle 9">
              <a:extLst>
                <a:ext uri="{FF2B5EF4-FFF2-40B4-BE49-F238E27FC236}">
                  <a16:creationId xmlns:a16="http://schemas.microsoft.com/office/drawing/2014/main" id="{157DFB55-2EA6-8C6F-F128-C71168B2FF7A}"/>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grpSp>
      <p:sp>
        <p:nvSpPr>
          <p:cNvPr id="3" name="Title 2">
            <a:extLst>
              <a:ext uri="{FF2B5EF4-FFF2-40B4-BE49-F238E27FC236}">
                <a16:creationId xmlns:a16="http://schemas.microsoft.com/office/drawing/2014/main" id="{9AEA775F-1957-1CFD-BCBC-1E084BFA17B8}"/>
              </a:ext>
            </a:extLst>
          </p:cNvPr>
          <p:cNvSpPr>
            <a:spLocks noGrp="1"/>
          </p:cNvSpPr>
          <p:nvPr>
            <p:ph type="title"/>
          </p:nvPr>
        </p:nvSpPr>
        <p:spPr>
          <a:xfrm>
            <a:off x="853441" y="4307560"/>
            <a:ext cx="6620787" cy="1388585"/>
          </a:xfrm>
        </p:spPr>
        <p:txBody>
          <a:bodyPr/>
          <a:lstStyle/>
          <a:p>
            <a:r>
              <a:rPr lang="en-US" dirty="0">
                <a:latin typeface="Arial" panose="020B0604020202020204" pitchFamily="34" charset="0"/>
                <a:cs typeface="Arial" panose="020B0604020202020204" pitchFamily="34" charset="0"/>
              </a:rPr>
              <a:t>Use</a:t>
            </a:r>
            <a:r>
              <a:rPr lang="en-US" spc="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funds</a:t>
            </a:r>
            <a:r>
              <a:rPr lang="en-US" spc="400" dirty="0">
                <a:latin typeface="Arial" panose="020B0604020202020204" pitchFamily="34" charset="0"/>
                <a:cs typeface="Arial" panose="020B0604020202020204" pitchFamily="34" charset="0"/>
              </a:rPr>
              <a:t> </a:t>
            </a:r>
            <a:br>
              <a:rPr lang="en-US" spc="400"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as they accrue </a:t>
            </a:r>
          </a:p>
        </p:txBody>
      </p:sp>
      <p:pic>
        <p:nvPicPr>
          <p:cNvPr id="11" name="Graphic 10">
            <a:extLst>
              <a:ext uri="{FF2B5EF4-FFF2-40B4-BE49-F238E27FC236}">
                <a16:creationId xmlns:a16="http://schemas.microsoft.com/office/drawing/2014/main" id="{BB6B608C-1370-46C7-9A08-CB5899A3300A}"/>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865202" y="3188556"/>
            <a:ext cx="533831" cy="702410"/>
          </a:xfrm>
          <a:prstGeom prst="rect">
            <a:avLst/>
          </a:prstGeom>
        </p:spPr>
      </p:pic>
    </p:spTree>
    <p:extLst>
      <p:ext uri="{BB962C8B-B14F-4D97-AF65-F5344CB8AC3E}">
        <p14:creationId xmlns:p14="http://schemas.microsoft.com/office/powerpoint/2010/main" val="3454717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74EB314-961E-4FE0-8398-5ADDC8050F49}"/>
              </a:ext>
            </a:extLst>
          </p:cNvPr>
          <p:cNvSpPr>
            <a:spLocks noGrp="1"/>
          </p:cNvSpPr>
          <p:nvPr>
            <p:ph sz="quarter" idx="4294967295"/>
          </p:nvPr>
        </p:nvSpPr>
        <p:spPr>
          <a:xfrm>
            <a:off x="0" y="6083300"/>
            <a:ext cx="4033838" cy="747713"/>
          </a:xfrm>
        </p:spPr>
        <p:txBody>
          <a:bodyPr>
            <a:no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800" b="0" i="0" u="none" strike="noStrike" kern="1200" cap="none" spc="0" normalizeH="0" baseline="30000" noProof="0">
                <a:ln>
                  <a:noFill/>
                </a:ln>
                <a:noFill/>
                <a:effectLst/>
                <a:uLnTx/>
                <a:uFillTx/>
                <a:latin typeface="Arial" panose="020B0604020202020204" pitchFamily="34" charset="0"/>
                <a:ea typeface="+mn-ea"/>
                <a:cs typeface="Arial" panose="020B0604020202020204" pitchFamily="34" charset="0"/>
              </a:rPr>
              <a:t>1</a:t>
            </a:r>
            <a:r>
              <a:rPr kumimoji="0" lang="en-US" sz="900" b="0" i="0" u="none" strike="noStrike" kern="1200" cap="none" spc="0" normalizeH="0" baseline="0" noProof="0">
                <a:ln>
                  <a:noFill/>
                </a:ln>
                <a:noFill/>
                <a:effectLst/>
                <a:uLnTx/>
                <a:uFillTx/>
                <a:latin typeface="Arial"/>
                <a:ea typeface="+mn-ea"/>
                <a:cs typeface="+mn-cs"/>
              </a:rPr>
              <a:t>Estimated savings are based on an assumed combined federal and state income tax bracket of 30%. Actual savings will depend on your taxable income and tax</a:t>
            </a:r>
            <a:r>
              <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 status.</a:t>
            </a:r>
          </a:p>
        </p:txBody>
      </p:sp>
      <p:sp>
        <p:nvSpPr>
          <p:cNvPr id="6" name="Content Placeholder 5">
            <a:extLst>
              <a:ext uri="{FF2B5EF4-FFF2-40B4-BE49-F238E27FC236}">
                <a16:creationId xmlns:a16="http://schemas.microsoft.com/office/drawing/2014/main" id="{DC9F2475-F2FB-4DA4-8BD0-948216B7D3C6}"/>
              </a:ext>
            </a:extLst>
          </p:cNvPr>
          <p:cNvSpPr>
            <a:spLocks noGrp="1"/>
          </p:cNvSpPr>
          <p:nvPr>
            <p:ph sz="quarter" idx="4294967295"/>
          </p:nvPr>
        </p:nvSpPr>
        <p:spPr>
          <a:xfrm>
            <a:off x="0" y="4483100"/>
            <a:ext cx="1482725" cy="571500"/>
          </a:xfrm>
        </p:spPr>
        <p:txBody>
          <a:bodyPr>
            <a:no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$900</a:t>
            </a:r>
          </a:p>
        </p:txBody>
      </p:sp>
      <p:sp>
        <p:nvSpPr>
          <p:cNvPr id="5" name="Content Placeholder 4">
            <a:extLst>
              <a:ext uri="{FF2B5EF4-FFF2-40B4-BE49-F238E27FC236}">
                <a16:creationId xmlns:a16="http://schemas.microsoft.com/office/drawing/2014/main" id="{2E599103-CABB-4FD0-AB7D-6A6BEEC50135}"/>
              </a:ext>
            </a:extLst>
          </p:cNvPr>
          <p:cNvSpPr>
            <a:spLocks noGrp="1"/>
          </p:cNvSpPr>
          <p:nvPr>
            <p:ph sz="quarter" idx="4294967295"/>
          </p:nvPr>
        </p:nvSpPr>
        <p:spPr>
          <a:xfrm>
            <a:off x="0" y="3586163"/>
            <a:ext cx="2187575" cy="942975"/>
          </a:xfrm>
        </p:spPr>
        <p:txBody>
          <a:bodyPr>
            <a:noAutofit/>
          </a:bodyPr>
          <a:lstStyle/>
          <a:p>
            <a:pPr marL="0" marR="0" lvl="0" indent="0" algn="l" defTabSz="914400" rtl="0" eaLnBrk="1" fontAlgn="auto" latinLnBrk="0" hangingPunct="1">
              <a:lnSpc>
                <a:spcPct val="130000"/>
              </a:lnSpc>
              <a:spcBef>
                <a:spcPts val="0"/>
              </a:spcBef>
              <a:spcAft>
                <a:spcPts val="1800"/>
              </a:spcAft>
              <a:buClrTx/>
              <a:buSzTx/>
              <a:buFontTx/>
              <a:buNone/>
              <a:tabLst/>
              <a:defRPr/>
            </a:pPr>
            <a:r>
              <a:rPr kumimoji="0" lang="en-US" sz="2000" b="0" i="0" u="none" strike="noStrike" kern="1200" cap="none" spc="0" normalizeH="0" baseline="0" noProof="0">
                <a:ln>
                  <a:noFill/>
                </a:ln>
                <a:noFill/>
                <a:effectLst/>
                <a:uLnTx/>
                <a:uFillTx/>
                <a:latin typeface="Arial"/>
                <a:ea typeface="+mn-ea"/>
                <a:cs typeface="+mn-cs"/>
              </a:rPr>
              <a:t>Their annual </a:t>
            </a:r>
            <a:br>
              <a:rPr kumimoji="0" lang="en-US" sz="2000" b="0" i="0" u="none" strike="noStrike" kern="1200" cap="none" spc="0" normalizeH="0" baseline="0" noProof="0">
                <a:ln>
                  <a:noFill/>
                </a:ln>
                <a:noFill/>
                <a:effectLst/>
                <a:uLnTx/>
                <a:uFillTx/>
                <a:latin typeface="Arial"/>
                <a:ea typeface="+mn-ea"/>
                <a:cs typeface="+mn-cs"/>
              </a:rPr>
            </a:br>
            <a:r>
              <a:rPr kumimoji="0" lang="en-US" sz="2000" b="0" i="0" u="none" strike="noStrike" kern="1200" cap="none" spc="0" normalizeH="0" baseline="0" noProof="0">
                <a:ln>
                  <a:noFill/>
                </a:ln>
                <a:noFill/>
                <a:effectLst/>
                <a:uLnTx/>
                <a:uFillTx/>
                <a:latin typeface="Arial"/>
                <a:ea typeface="+mn-ea"/>
                <a:cs typeface="+mn-cs"/>
              </a:rPr>
              <a:t>tax savings</a:t>
            </a:r>
            <a:r>
              <a:rPr kumimoji="0" lang="en-US" sz="2000" b="0" i="0" u="none" strike="noStrike" kern="1200" cap="none" spc="0" normalizeH="0" baseline="30000" noProof="0">
                <a:ln>
                  <a:noFill/>
                </a:ln>
                <a:noFill/>
                <a:effectLst/>
                <a:uLnTx/>
                <a:uFillTx/>
                <a:latin typeface="Arial"/>
                <a:ea typeface="+mn-ea"/>
                <a:cs typeface="+mn-cs"/>
              </a:rPr>
              <a:t>1 </a:t>
            </a:r>
            <a:r>
              <a:rPr kumimoji="0" lang="en-US" sz="2000" b="0" i="0" u="none" strike="noStrike" kern="1200" cap="none" spc="0" normalizeH="0" baseline="0" noProof="0">
                <a:ln>
                  <a:noFill/>
                </a:ln>
                <a:noFill/>
                <a:effectLst/>
                <a:uLnTx/>
                <a:uFillTx/>
                <a:latin typeface="Arial"/>
                <a:ea typeface="+mn-ea"/>
                <a:cs typeface="+mn-cs"/>
              </a:rPr>
              <a:t>are</a:t>
            </a:r>
          </a:p>
        </p:txBody>
      </p:sp>
      <p:sp>
        <p:nvSpPr>
          <p:cNvPr id="2" name="Content Placeholder 1">
            <a:extLst>
              <a:ext uri="{FF2B5EF4-FFF2-40B4-BE49-F238E27FC236}">
                <a16:creationId xmlns:a16="http://schemas.microsoft.com/office/drawing/2014/main" id="{90E75FC4-5FCC-4B82-9526-C8A0786BBF92}"/>
              </a:ext>
            </a:extLst>
          </p:cNvPr>
          <p:cNvSpPr>
            <a:spLocks noGrp="1"/>
          </p:cNvSpPr>
          <p:nvPr>
            <p:ph sz="quarter" idx="4294967295"/>
          </p:nvPr>
        </p:nvSpPr>
        <p:spPr>
          <a:xfrm>
            <a:off x="0" y="1176338"/>
            <a:ext cx="5257800" cy="1966912"/>
          </a:xfrm>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DCFSA Plan | Contribution Limit $5,000</a:t>
            </a:r>
          </a:p>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With another baby on the way, they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enroll in a DCFSA to pay for afterschool childcare for their daughter, Mya.</a:t>
            </a:r>
          </a:p>
        </p:txBody>
      </p:sp>
      <p:sp>
        <p:nvSpPr>
          <p:cNvPr id="24" name="Title 2">
            <a:extLst>
              <a:ext uri="{FF2B5EF4-FFF2-40B4-BE49-F238E27FC236}">
                <a16:creationId xmlns:a16="http://schemas.microsoft.com/office/drawing/2014/main" id="{573F3C57-72F8-1B49-B859-8034B9FB3CB0}"/>
              </a:ext>
            </a:extLst>
          </p:cNvPr>
          <p:cNvSpPr>
            <a:spLocks noGrp="1"/>
          </p:cNvSpPr>
          <p:nvPr>
            <p:ph type="title" idx="4294967295"/>
          </p:nvPr>
        </p:nvSpPr>
        <p:spPr>
          <a:xfrm>
            <a:off x="0" y="244475"/>
            <a:ext cx="5924550" cy="881063"/>
          </a:xfrm>
        </p:spPr>
        <p:txBody>
          <a:bodyPr/>
          <a:lstStyle/>
          <a:p>
            <a:pPr>
              <a:lnSpc>
                <a:spcPts val="6080"/>
              </a:lnSpc>
            </a:pPr>
            <a:r>
              <a:rPr lang="en-US" sz="3800" b="1">
                <a:noFill/>
              </a:rPr>
              <a:t>Meet Ramesh and Priya</a:t>
            </a:r>
          </a:p>
        </p:txBody>
      </p:sp>
      <p:pic>
        <p:nvPicPr>
          <p:cNvPr id="18" name="Picture 2" descr="A family sharing a happy moment in which the father and daughter together touching the baby bump of the mother.">
            <a:extLst>
              <a:ext uri="{FF2B5EF4-FFF2-40B4-BE49-F238E27FC236}">
                <a16:creationId xmlns:a16="http://schemas.microsoft.com/office/drawing/2014/main" id="{29347FC5-44C3-6F44-8790-3E7BA634E507}"/>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colorTemperature colorTemp="8800"/>
                    </a14:imgEffect>
                    <a14:imgEffect>
                      <a14:saturation sat="95000"/>
                    </a14:imgEffect>
                    <a14:imgEffect>
                      <a14:brightnessContrast bright="5000"/>
                    </a14:imgEffect>
                  </a14:imgLayer>
                </a14:imgProps>
              </a:ext>
              <a:ext uri="{28A0092B-C50C-407E-A947-70E740481C1C}">
                <a14:useLocalDpi xmlns:a14="http://schemas.microsoft.com/office/drawing/2010/main"/>
              </a:ext>
            </a:extLst>
          </a:blip>
          <a:srcRect/>
          <a:stretch/>
        </p:blipFill>
        <p:spPr bwMode="auto">
          <a:xfrm>
            <a:off x="5506725" y="0"/>
            <a:ext cx="7390601" cy="6876862"/>
          </a:xfrm>
          <a:prstGeom prst="rect">
            <a:avLst/>
          </a:prstGeom>
          <a:noFill/>
          <a:extLst>
            <a:ext uri="{909E8E84-426E-40DD-AFC4-6F175D3DCCD1}">
              <a14:hiddenFill xmlns:a14="http://schemas.microsoft.com/office/drawing/2010/main">
                <a:solidFill>
                  <a:srgbClr val="FFFFFF"/>
                </a:solidFill>
              </a14:hiddenFill>
            </a:ext>
          </a:extLst>
        </p:spPr>
      </p:pic>
      <p:sp>
        <p:nvSpPr>
          <p:cNvPr id="79" name="Title 6">
            <a:extLst>
              <a:ext uri="{FF2B5EF4-FFF2-40B4-BE49-F238E27FC236}">
                <a16:creationId xmlns:a16="http://schemas.microsoft.com/office/drawing/2014/main" id="{408C652F-D30D-4DE6-06A4-12EFFDF673C5}"/>
              </a:ext>
            </a:extLst>
          </p:cNvPr>
          <p:cNvSpPr txBox="1">
            <a:spLocks/>
          </p:cNvSpPr>
          <p:nvPr/>
        </p:nvSpPr>
        <p:spPr>
          <a:xfrm>
            <a:off x="946342" y="365761"/>
            <a:ext cx="4417120" cy="1388585"/>
          </a:xfrm>
          <a:prstGeom prst="rect">
            <a:avLst/>
          </a:prstGeom>
        </p:spPr>
        <p:txBody>
          <a:bodyPr lIns="0" tIns="0" rIns="0" bIns="0"/>
          <a:lst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a:lstStyle>
          <a:p>
            <a:r>
              <a:rPr kumimoji="0" lang="en-US" sz="427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Meet Ramesh and Priya</a:t>
            </a:r>
            <a:endParaRPr lang="en-GB" sz="4270" dirty="0">
              <a:solidFill>
                <a:srgbClr val="7F7F7F"/>
              </a:solidFill>
            </a:endParaRPr>
          </a:p>
        </p:txBody>
      </p:sp>
      <p:sp>
        <p:nvSpPr>
          <p:cNvPr id="81" name="Content Placeholder 7">
            <a:extLst>
              <a:ext uri="{FF2B5EF4-FFF2-40B4-BE49-F238E27FC236}">
                <a16:creationId xmlns:a16="http://schemas.microsoft.com/office/drawing/2014/main" id="{3A9D07F1-5A7E-331F-C70B-D6BD1FA1BD3E}"/>
              </a:ext>
            </a:extLst>
          </p:cNvPr>
          <p:cNvSpPr txBox="1">
            <a:spLocks/>
          </p:cNvSpPr>
          <p:nvPr/>
        </p:nvSpPr>
        <p:spPr>
          <a:xfrm>
            <a:off x="946342" y="1981294"/>
            <a:ext cx="4034305" cy="2084477"/>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800" b="1" i="0" u="none" strike="noStrike" kern="1200" cap="none" spc="0" normalizeH="0" baseline="0" noProof="0" dirty="0">
                <a:ln>
                  <a:noFill/>
                </a:ln>
                <a:effectLst/>
                <a:uLnTx/>
                <a:uFillTx/>
                <a:latin typeface="Arial"/>
                <a:ea typeface="+mn-ea"/>
                <a:cs typeface="+mn-cs"/>
              </a:rPr>
              <a:t>Family Plan</a:t>
            </a:r>
            <a:endParaRPr kumimoji="0" lang="en-US" b="0"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1800" b="0" i="0" u="none" strike="noStrike" kern="1200" cap="none" spc="0" normalizeH="0" baseline="0" noProof="0" dirty="0">
                <a:ln>
                  <a:noFill/>
                </a:ln>
                <a:effectLst/>
                <a:uLnTx/>
                <a:uFillTx/>
                <a:latin typeface="Arial"/>
                <a:ea typeface="+mn-ea"/>
                <a:cs typeface="+mn-cs"/>
              </a:rPr>
              <a:t>With another baby on the way, they </a:t>
            </a:r>
            <a:br>
              <a:rPr kumimoji="0" lang="en-US" sz="1800" b="0" i="0" u="none" strike="noStrike" kern="1200" cap="none" spc="0" normalizeH="0" baseline="0" noProof="0" dirty="0">
                <a:ln>
                  <a:noFill/>
                </a:ln>
                <a:effectLst/>
                <a:uLnTx/>
                <a:uFillTx/>
                <a:latin typeface="Arial"/>
                <a:ea typeface="+mn-ea"/>
                <a:cs typeface="+mn-cs"/>
              </a:rPr>
            </a:br>
            <a:r>
              <a:rPr kumimoji="0" lang="en-US" sz="1800" b="0" i="0" u="none" strike="noStrike" kern="1200" cap="none" spc="0" normalizeH="0" baseline="0" noProof="0" dirty="0">
                <a:ln>
                  <a:noFill/>
                </a:ln>
                <a:effectLst/>
                <a:uLnTx/>
                <a:uFillTx/>
                <a:latin typeface="Arial"/>
                <a:ea typeface="+mn-ea"/>
                <a:cs typeface="+mn-cs"/>
              </a:rPr>
              <a:t>enroll in a DCFSA to pay for afterschool childcare for their daughter, Mya.</a:t>
            </a:r>
          </a:p>
          <a:p>
            <a:pPr marL="309026" indent="-298443">
              <a:lnSpc>
                <a:spcPct val="120000"/>
              </a:lnSpc>
              <a:spcAft>
                <a:spcPts val="1200"/>
              </a:spcAft>
              <a:buClr>
                <a:schemeClr val="tx1"/>
              </a:buClr>
              <a:buFont typeface="Wingdings" pitchFamily="2" charset="2"/>
              <a:buChar char="ü"/>
            </a:pPr>
            <a:endParaRPr lang="en-US" dirty="0">
              <a:latin typeface="Arial" panose="020B0604020202020204" pitchFamily="34" charset="0"/>
              <a:cs typeface="Arial" panose="020B0604020202020204" pitchFamily="34" charset="0"/>
            </a:endParaRPr>
          </a:p>
        </p:txBody>
      </p:sp>
      <p:grpSp>
        <p:nvGrpSpPr>
          <p:cNvPr id="88" name="Group 87">
            <a:extLst>
              <a:ext uri="{FF2B5EF4-FFF2-40B4-BE49-F238E27FC236}">
                <a16:creationId xmlns:a16="http://schemas.microsoft.com/office/drawing/2014/main" id="{62D42CDE-9FC9-5107-A301-A332255112DA}"/>
              </a:ext>
            </a:extLst>
          </p:cNvPr>
          <p:cNvGrpSpPr/>
          <p:nvPr/>
        </p:nvGrpSpPr>
        <p:grpSpPr>
          <a:xfrm>
            <a:off x="946342" y="4038496"/>
            <a:ext cx="5257860" cy="1796669"/>
            <a:chOff x="946342" y="4292719"/>
            <a:chExt cx="5257860" cy="2218711"/>
          </a:xfrm>
        </p:grpSpPr>
        <p:grpSp>
          <p:nvGrpSpPr>
            <p:cNvPr id="82" name="Group 81">
              <a:extLst>
                <a:ext uri="{FF2B5EF4-FFF2-40B4-BE49-F238E27FC236}">
                  <a16:creationId xmlns:a16="http://schemas.microsoft.com/office/drawing/2014/main" id="{90A0A698-D34E-B466-E444-2412BCD2DAFA}"/>
                </a:ext>
              </a:extLst>
            </p:cNvPr>
            <p:cNvGrpSpPr/>
            <p:nvPr/>
          </p:nvGrpSpPr>
          <p:grpSpPr>
            <a:xfrm>
              <a:off x="1589978" y="4292719"/>
              <a:ext cx="4614224" cy="2218711"/>
              <a:chOff x="0" y="3836896"/>
              <a:chExt cx="4614224" cy="2365771"/>
            </a:xfrm>
          </p:grpSpPr>
          <p:sp>
            <p:nvSpPr>
              <p:cNvPr id="83" name="Rectangle 82">
                <a:extLst>
                  <a:ext uri="{FF2B5EF4-FFF2-40B4-BE49-F238E27FC236}">
                    <a16:creationId xmlns:a16="http://schemas.microsoft.com/office/drawing/2014/main" id="{A577D36D-4454-C3ED-C7B3-6F52EACFDBAB}"/>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84" name="Rectangle 83">
                <a:extLst>
                  <a:ext uri="{FF2B5EF4-FFF2-40B4-BE49-F238E27FC236}">
                    <a16:creationId xmlns:a16="http://schemas.microsoft.com/office/drawing/2014/main" id="{2939C1B3-C44D-D225-776D-02CEA190BCB0}"/>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grpSp>
        <p:sp>
          <p:nvSpPr>
            <p:cNvPr id="85" name="Content Placeholder 7">
              <a:extLst>
                <a:ext uri="{FF2B5EF4-FFF2-40B4-BE49-F238E27FC236}">
                  <a16:creationId xmlns:a16="http://schemas.microsoft.com/office/drawing/2014/main" id="{A3C0DDBD-15AD-DB37-A6F5-951039C9CB96}"/>
                </a:ext>
              </a:extLst>
            </p:cNvPr>
            <p:cNvSpPr txBox="1">
              <a:spLocks/>
            </p:cNvSpPr>
            <p:nvPr/>
          </p:nvSpPr>
          <p:spPr>
            <a:xfrm>
              <a:off x="946342" y="4772292"/>
              <a:ext cx="1830725"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effectLst/>
                  <a:uLnTx/>
                  <a:uFillTx/>
                  <a:latin typeface="Arial"/>
                  <a:ea typeface="+mn-ea"/>
                  <a:cs typeface="+mn-cs"/>
                </a:rPr>
                <a:t>They </a:t>
              </a:r>
              <a:br>
                <a:rPr kumimoji="0" lang="en-US" b="0" i="0" u="none" strike="noStrike" kern="1200" cap="none" spc="0" normalizeH="0" baseline="0" noProof="0" dirty="0">
                  <a:ln>
                    <a:noFill/>
                  </a:ln>
                  <a:effectLst/>
                  <a:uLnTx/>
                  <a:uFillTx/>
                  <a:latin typeface="Arial"/>
                  <a:ea typeface="+mn-ea"/>
                  <a:cs typeface="+mn-cs"/>
                </a:rPr>
              </a:br>
              <a:r>
                <a:rPr kumimoji="0" lang="en-US" b="0" i="0" u="none" strike="noStrike" kern="1200" cap="none" spc="0" normalizeH="0" baseline="0" noProof="0" dirty="0">
                  <a:ln>
                    <a:noFill/>
                  </a:ln>
                  <a:effectLst/>
                  <a:uLnTx/>
                  <a:uFillTx/>
                  <a:latin typeface="Arial"/>
                  <a:ea typeface="+mn-ea"/>
                  <a:cs typeface="+mn-cs"/>
                </a:rPr>
                <a:t>contribute</a:t>
              </a:r>
            </a:p>
            <a:p>
              <a:pPr marL="0" indent="0" defTabSz="914400">
                <a:lnSpc>
                  <a:spcPct val="100000"/>
                </a:lnSpc>
                <a:spcAft>
                  <a:spcPts val="600"/>
                </a:spcAft>
                <a:buNone/>
                <a:defRPr/>
              </a:pPr>
              <a:r>
                <a:rPr kumimoji="0" lang="en-US" sz="3200" b="1" i="0" u="none" strike="noStrike" kern="1200" cap="none" spc="0" normalizeH="0" baseline="0" noProof="0" dirty="0">
                  <a:ln>
                    <a:noFill/>
                  </a:ln>
                  <a:solidFill>
                    <a:schemeClr val="accent1"/>
                  </a:solidFill>
                  <a:effectLst/>
                  <a:uLnTx/>
                  <a:uFillTx/>
                  <a:latin typeface="Arial"/>
                  <a:ea typeface="+mn-ea"/>
                  <a:cs typeface="+mn-cs"/>
                </a:rPr>
                <a:t>$3,000</a:t>
              </a:r>
              <a:endParaRPr kumimoji="0" lang="en-US" sz="3200" i="0" u="none" strike="noStrike" kern="1200" cap="none" spc="0" normalizeH="0" baseline="0" noProof="0" dirty="0">
                <a:ln>
                  <a:noFill/>
                </a:ln>
                <a:solidFill>
                  <a:schemeClr val="accent1"/>
                </a:solidFill>
                <a:effectLst/>
                <a:uLnTx/>
                <a:uFillTx/>
                <a:latin typeface="Arial"/>
                <a:ea typeface="+mn-ea"/>
                <a:cs typeface="+mn-cs"/>
              </a:endParaRPr>
            </a:p>
            <a:p>
              <a:pPr marL="309026" indent="-298443">
                <a:lnSpc>
                  <a:spcPct val="100000"/>
                </a:lnSpc>
                <a:spcAft>
                  <a:spcPts val="600"/>
                </a:spcAft>
                <a:buClr>
                  <a:schemeClr val="tx1"/>
                </a:buClr>
                <a:buFont typeface="Wingdings" pitchFamily="2" charset="2"/>
                <a:buChar char="ü"/>
              </a:pPr>
              <a:endParaRPr lang="en-US" dirty="0">
                <a:latin typeface="Arial" panose="020B0604020202020204" pitchFamily="34" charset="0"/>
                <a:cs typeface="Arial" panose="020B0604020202020204" pitchFamily="34" charset="0"/>
              </a:endParaRPr>
            </a:p>
          </p:txBody>
        </p:sp>
        <p:sp>
          <p:nvSpPr>
            <p:cNvPr id="86" name="Content Placeholder 7">
              <a:extLst>
                <a:ext uri="{FF2B5EF4-FFF2-40B4-BE49-F238E27FC236}">
                  <a16:creationId xmlns:a16="http://schemas.microsoft.com/office/drawing/2014/main" id="{7F6AA8B7-03CF-9682-1100-B0AD36781084}"/>
                </a:ext>
              </a:extLst>
            </p:cNvPr>
            <p:cNvSpPr txBox="1">
              <a:spLocks/>
            </p:cNvSpPr>
            <p:nvPr/>
          </p:nvSpPr>
          <p:spPr>
            <a:xfrm>
              <a:off x="3741512" y="4772292"/>
              <a:ext cx="2186871"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effectLst/>
                  <a:uLnTx/>
                  <a:uFillTx/>
                  <a:latin typeface="Arial"/>
                  <a:ea typeface="+mn-ea"/>
                  <a:cs typeface="+mn-cs"/>
                </a:rPr>
                <a:t>Their annual </a:t>
              </a:r>
              <a:br>
                <a:rPr kumimoji="0" lang="en-US" b="0" i="0" u="none" strike="noStrike" kern="1200" cap="none" spc="0" normalizeH="0" baseline="0" noProof="0" dirty="0">
                  <a:ln>
                    <a:noFill/>
                  </a:ln>
                  <a:effectLst/>
                  <a:uLnTx/>
                  <a:uFillTx/>
                  <a:latin typeface="Arial"/>
                  <a:ea typeface="+mn-ea"/>
                  <a:cs typeface="+mn-cs"/>
                </a:rPr>
              </a:br>
              <a:r>
                <a:rPr kumimoji="0" lang="en-US" b="0" i="0" u="none" strike="noStrike" kern="1200" cap="none" spc="0" normalizeH="0" baseline="0" noProof="0" dirty="0">
                  <a:ln>
                    <a:noFill/>
                  </a:ln>
                  <a:effectLst/>
                  <a:uLnTx/>
                  <a:uFillTx/>
                  <a:latin typeface="Arial"/>
                  <a:ea typeface="+mn-ea"/>
                  <a:cs typeface="+mn-cs"/>
                </a:rPr>
                <a:t>tax savings</a:t>
              </a:r>
              <a:r>
                <a:rPr lang="en-US" baseline="30000" dirty="0">
                  <a:latin typeface="Arial"/>
                </a:rPr>
                <a:t>*</a:t>
              </a:r>
              <a:endParaRPr kumimoji="0" lang="en-US" b="0" i="0" u="none" strike="noStrike" kern="1200" cap="none" spc="0" normalizeH="0" baseline="0" noProof="0" dirty="0">
                <a:ln>
                  <a:noFill/>
                </a:ln>
                <a:effectLst/>
                <a:uLnTx/>
                <a:uFillTx/>
                <a:latin typeface="Arial"/>
                <a:ea typeface="+mn-ea"/>
                <a:cs typeface="+mn-cs"/>
              </a:endParaRPr>
            </a:p>
            <a:p>
              <a:pPr marL="0" indent="0" defTabSz="914400">
                <a:lnSpc>
                  <a:spcPct val="100000"/>
                </a:lnSpc>
                <a:spcAft>
                  <a:spcPts val="600"/>
                </a:spcAft>
                <a:buNone/>
                <a:defRPr/>
              </a:pPr>
              <a:r>
                <a:rPr kumimoji="0" lang="en-US" sz="3200" b="1" i="0" u="none" strike="noStrike" kern="1200" cap="none" spc="0" normalizeH="0" baseline="0" noProof="0" dirty="0">
                  <a:ln>
                    <a:noFill/>
                  </a:ln>
                  <a:solidFill>
                    <a:schemeClr val="accent1"/>
                  </a:solidFill>
                  <a:effectLst/>
                  <a:uLnTx/>
                  <a:uFillTx/>
                  <a:latin typeface="Arial"/>
                  <a:ea typeface="+mn-ea"/>
                  <a:cs typeface="+mn-cs"/>
                </a:rPr>
                <a:t>$600</a:t>
              </a:r>
              <a:endParaRPr kumimoji="0" lang="en-US" sz="3200" b="0" i="0" u="none" strike="noStrike" kern="1200" cap="none" spc="0" normalizeH="0" baseline="0" noProof="0" dirty="0">
                <a:ln>
                  <a:noFill/>
                </a:ln>
                <a:solidFill>
                  <a:schemeClr val="accent1"/>
                </a:solidFill>
                <a:effectLst/>
                <a:uLnTx/>
                <a:uFillTx/>
                <a:latin typeface="Arial"/>
                <a:ea typeface="+mn-ea"/>
                <a:cs typeface="+mn-cs"/>
              </a:endParaRPr>
            </a:p>
            <a:p>
              <a:pPr marL="309026" indent="-298443">
                <a:lnSpc>
                  <a:spcPct val="100000"/>
                </a:lnSpc>
                <a:spcAft>
                  <a:spcPts val="600"/>
                </a:spcAft>
                <a:buClr>
                  <a:schemeClr val="tx1"/>
                </a:buClr>
                <a:buFont typeface="Wingdings" pitchFamily="2" charset="2"/>
                <a:buChar char="ü"/>
              </a:pPr>
              <a:endParaRPr lang="en-US" dirty="0">
                <a:latin typeface="Arial" panose="020B0604020202020204" pitchFamily="34" charset="0"/>
                <a:cs typeface="Arial" panose="020B0604020202020204" pitchFamily="34" charset="0"/>
              </a:endParaRPr>
            </a:p>
          </p:txBody>
        </p:sp>
        <p:sp>
          <p:nvSpPr>
            <p:cNvPr id="87" name="Triangle 86">
              <a:extLst>
                <a:ext uri="{FF2B5EF4-FFF2-40B4-BE49-F238E27FC236}">
                  <a16:creationId xmlns:a16="http://schemas.microsoft.com/office/drawing/2014/main" id="{01EA333D-66B1-D446-7F16-DF6860B85487}"/>
                </a:ext>
              </a:extLst>
            </p:cNvPr>
            <p:cNvSpPr/>
            <p:nvPr/>
          </p:nvSpPr>
          <p:spPr>
            <a:xfrm rot="5400000">
              <a:off x="2154015" y="5338100"/>
              <a:ext cx="1636878" cy="224527"/>
            </a:xfrm>
            <a:prstGeom prst="triangle">
              <a:avLst/>
            </a:prstGeom>
            <a:solidFill>
              <a:schemeClr val="bg1"/>
            </a:solidFill>
            <a:ln>
              <a:noFill/>
            </a:ln>
            <a:effectLst>
              <a:outerShdw blurRad="38100" dist="25400" dir="900000" algn="tl"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grpSp>
      <p:sp>
        <p:nvSpPr>
          <p:cNvPr id="3" name="Content Placeholder 33">
            <a:extLst>
              <a:ext uri="{FF2B5EF4-FFF2-40B4-BE49-F238E27FC236}">
                <a16:creationId xmlns:a16="http://schemas.microsoft.com/office/drawing/2014/main" id="{725E10D8-3881-75C9-667E-851E60F0CFED}"/>
              </a:ext>
            </a:extLst>
          </p:cNvPr>
          <p:cNvSpPr txBox="1">
            <a:spLocks/>
          </p:cNvSpPr>
          <p:nvPr/>
        </p:nvSpPr>
        <p:spPr>
          <a:xfrm>
            <a:off x="838027" y="6412238"/>
            <a:ext cx="4127630" cy="201287"/>
          </a:xfrm>
          <a:prstGeom prst="rect">
            <a:avLst/>
          </a:prstGeom>
        </p:spPr>
        <p:txBody>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00000"/>
              </a:lnSpc>
              <a:buNone/>
            </a:pPr>
            <a:r>
              <a:rPr lang="en-US" sz="800" baseline="30000" dirty="0">
                <a:solidFill>
                  <a:srgbClr val="626362"/>
                </a:solidFill>
                <a:latin typeface="Arial"/>
                <a:cs typeface="Arial"/>
              </a:rPr>
              <a:t>* </a:t>
            </a:r>
            <a:r>
              <a:rPr lang="en-US" sz="800" dirty="0">
                <a:solidFill>
                  <a:srgbClr val="626362"/>
                </a:solidFill>
                <a:latin typeface="Arial"/>
                <a:cs typeface="Arial"/>
              </a:rPr>
              <a:t>Estimated</a:t>
            </a:r>
            <a:r>
              <a:rPr lang="en-US" sz="800" dirty="0">
                <a:solidFill>
                  <a:srgbClr val="626362"/>
                </a:solidFill>
                <a:latin typeface="Arial"/>
              </a:rPr>
              <a:t> savings are based on an assumed combined federal and state income tax bracket of 20%. Actual savings will depend on your taxable income and tax status. </a:t>
            </a:r>
            <a:endParaRPr lang="en-US" sz="800" dirty="0">
              <a:solidFill>
                <a:srgbClr val="6263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1740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descr="A kid sitting on a table and drawing while a woman observing her.">
            <a:extLst>
              <a:ext uri="{FF2B5EF4-FFF2-40B4-BE49-F238E27FC236}">
                <a16:creationId xmlns:a16="http://schemas.microsoft.com/office/drawing/2014/main" id="{5BBDB78E-49C3-78B3-E9C9-EDC316777018}"/>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colorTemperature colorTemp="4700"/>
                    </a14:imgEffect>
                    <a14:imgEffect>
                      <a14:saturation sat="95000"/>
                    </a14:imgEffect>
                  </a14:imgLayer>
                </a14:imgProps>
              </a:ext>
              <a:ext uri="{28A0092B-C50C-407E-A947-70E740481C1C}">
                <a14:useLocalDpi xmlns:a14="http://schemas.microsoft.com/office/drawing/2010/main"/>
              </a:ext>
            </a:extLst>
          </a:blip>
          <a:srcRect/>
          <a:stretch/>
        </p:blipFill>
        <p:spPr bwMode="auto">
          <a:xfrm>
            <a:off x="7254796" y="0"/>
            <a:ext cx="4937204"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63">
            <a:extLst>
              <a:ext uri="{FF2B5EF4-FFF2-40B4-BE49-F238E27FC236}">
                <a16:creationId xmlns:a16="http://schemas.microsoft.com/office/drawing/2014/main" id="{CB1D2740-999B-D96D-9A46-F136D74FEFFA}"/>
              </a:ext>
            </a:extLst>
          </p:cNvPr>
          <p:cNvGrpSpPr/>
          <p:nvPr/>
        </p:nvGrpSpPr>
        <p:grpSpPr>
          <a:xfrm>
            <a:off x="3848162" y="2912012"/>
            <a:ext cx="4614224" cy="3580226"/>
            <a:chOff x="0" y="3836896"/>
            <a:chExt cx="4614224" cy="2365771"/>
          </a:xfrm>
        </p:grpSpPr>
        <p:sp>
          <p:nvSpPr>
            <p:cNvPr id="68" name="Rectangle 67">
              <a:extLst>
                <a:ext uri="{FF2B5EF4-FFF2-40B4-BE49-F238E27FC236}">
                  <a16:creationId xmlns:a16="http://schemas.microsoft.com/office/drawing/2014/main" id="{E78168F0-C6B8-6FB6-D0AA-ACD4644CD17C}"/>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69" name="Rectangle 68">
              <a:extLst>
                <a:ext uri="{FF2B5EF4-FFF2-40B4-BE49-F238E27FC236}">
                  <a16:creationId xmlns:a16="http://schemas.microsoft.com/office/drawing/2014/main" id="{6897D871-B32A-CE78-A12B-9593D218ADBE}"/>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grpSp>
      <p:sp>
        <p:nvSpPr>
          <p:cNvPr id="34" name="Content Placeholder 33">
            <a:extLst>
              <a:ext uri="{FF2B5EF4-FFF2-40B4-BE49-F238E27FC236}">
                <a16:creationId xmlns:a16="http://schemas.microsoft.com/office/drawing/2014/main" id="{370C1D9E-9F9C-9A2E-A4AE-ECCE07AC8EDB}"/>
              </a:ext>
            </a:extLst>
          </p:cNvPr>
          <p:cNvSpPr>
            <a:spLocks noGrp="1"/>
          </p:cNvSpPr>
          <p:nvPr>
            <p:ph sz="quarter" idx="15"/>
          </p:nvPr>
        </p:nvSpPr>
        <p:spPr>
          <a:xfrm>
            <a:off x="853017" y="6412238"/>
            <a:ext cx="5863198" cy="246221"/>
          </a:xfrm>
        </p:spPr>
        <p:txBody>
          <a:bodyPr/>
          <a:lstStyle/>
          <a:p>
            <a:pPr>
              <a:lnSpc>
                <a:spcPct val="100000"/>
              </a:lnSpc>
            </a:pPr>
            <a:r>
              <a:rPr lang="en-US" sz="800" dirty="0">
                <a:solidFill>
                  <a:srgbClr val="626362"/>
                </a:solidFill>
                <a:latin typeface="Arial"/>
                <a:cs typeface="Arial"/>
              </a:rPr>
              <a:t>Estimated</a:t>
            </a:r>
            <a:r>
              <a:rPr kumimoji="0" lang="en-US" sz="800" b="0" i="0" u="none" strike="noStrike" kern="1200" cap="none" spc="0" normalizeH="0" baseline="0" noProof="0" dirty="0">
                <a:ln>
                  <a:noFill/>
                </a:ln>
                <a:solidFill>
                  <a:srgbClr val="626362"/>
                </a:solidFill>
                <a:effectLst/>
                <a:uLnTx/>
                <a:uFillTx/>
                <a:latin typeface="Arial"/>
                <a:ea typeface="+mn-ea"/>
                <a:cs typeface="+mn-cs"/>
              </a:rPr>
              <a:t> savings are based on an assumed combined federal and state income tax bracket of </a:t>
            </a:r>
            <a:r>
              <a:rPr lang="en-US" sz="800" dirty="0">
                <a:solidFill>
                  <a:srgbClr val="626362"/>
                </a:solidFill>
                <a:latin typeface="Arial"/>
              </a:rPr>
              <a:t>20</a:t>
            </a:r>
            <a:r>
              <a:rPr kumimoji="0" lang="en-US" sz="800" b="0" i="0" u="none" strike="noStrike" kern="1200" cap="none" spc="0" normalizeH="0" baseline="0" noProof="0" dirty="0">
                <a:ln>
                  <a:noFill/>
                </a:ln>
                <a:solidFill>
                  <a:srgbClr val="626362"/>
                </a:solidFill>
                <a:effectLst/>
                <a:uLnTx/>
                <a:uFillTx/>
                <a:latin typeface="Arial"/>
                <a:ea typeface="+mn-ea"/>
                <a:cs typeface="+mn-cs"/>
              </a:rPr>
              <a:t>%. Actual savings will depend on your taxable income and tax status. </a:t>
            </a:r>
            <a:endParaRPr kumimoji="0" lang="en-US" sz="8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endParaRPr>
          </a:p>
        </p:txBody>
      </p:sp>
      <p:sp>
        <p:nvSpPr>
          <p:cNvPr id="36" name="Title 6">
            <a:extLst>
              <a:ext uri="{FF2B5EF4-FFF2-40B4-BE49-F238E27FC236}">
                <a16:creationId xmlns:a16="http://schemas.microsoft.com/office/drawing/2014/main" id="{634C6D65-3885-6334-951D-2C8DC9146700}"/>
              </a:ext>
            </a:extLst>
          </p:cNvPr>
          <p:cNvSpPr txBox="1">
            <a:spLocks/>
          </p:cNvSpPr>
          <p:nvPr/>
        </p:nvSpPr>
        <p:spPr>
          <a:xfrm>
            <a:off x="946342" y="365761"/>
            <a:ext cx="5454458" cy="1388585"/>
          </a:xfrm>
          <a:prstGeom prst="rect">
            <a:avLst/>
          </a:prstGeom>
        </p:spPr>
        <p:txBody>
          <a:bodyPr lIns="0" tIns="0" rIns="0" bIns="0"/>
          <a:lst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a:lstStyle>
          <a:p>
            <a:r>
              <a:rPr kumimoji="0" lang="en-US" sz="427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Ramesh and Priya’s </a:t>
            </a:r>
            <a:br>
              <a:rPr kumimoji="0" lang="en-US" sz="427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br>
            <a:r>
              <a:rPr kumimoji="0" lang="en-US" sz="427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DCFSA savings</a:t>
            </a:r>
          </a:p>
        </p:txBody>
      </p:sp>
      <p:sp>
        <p:nvSpPr>
          <p:cNvPr id="37" name="Content Placeholder 7">
            <a:extLst>
              <a:ext uri="{FF2B5EF4-FFF2-40B4-BE49-F238E27FC236}">
                <a16:creationId xmlns:a16="http://schemas.microsoft.com/office/drawing/2014/main" id="{155D7231-A574-2326-ADDF-7A5D72E1AA10}"/>
              </a:ext>
            </a:extLst>
          </p:cNvPr>
          <p:cNvSpPr txBox="1">
            <a:spLocks/>
          </p:cNvSpPr>
          <p:nvPr/>
        </p:nvSpPr>
        <p:spPr>
          <a:xfrm>
            <a:off x="946342" y="1981295"/>
            <a:ext cx="5454458" cy="1212072"/>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b="0" i="0" u="none" strike="noStrike" kern="1200" cap="none" spc="0" normalizeH="0" baseline="0" noProof="0">
                <a:ln>
                  <a:noFill/>
                </a:ln>
                <a:effectLst/>
                <a:uLnTx/>
                <a:uFillTx/>
                <a:latin typeface="Arial"/>
                <a:ea typeface="+mn-ea"/>
                <a:cs typeface="+mn-cs"/>
              </a:rPr>
              <a:t>Using their DCFSA allows them to save money on taxes while helping pay for childcare needs.</a:t>
            </a:r>
          </a:p>
        </p:txBody>
      </p:sp>
      <p:sp>
        <p:nvSpPr>
          <p:cNvPr id="44" name="Content Placeholder 19">
            <a:extLst>
              <a:ext uri="{FF2B5EF4-FFF2-40B4-BE49-F238E27FC236}">
                <a16:creationId xmlns:a16="http://schemas.microsoft.com/office/drawing/2014/main" id="{7A08F59E-7ACA-15C1-6EAC-C3E009F1221E}"/>
              </a:ext>
            </a:extLst>
          </p:cNvPr>
          <p:cNvSpPr txBox="1">
            <a:spLocks/>
          </p:cNvSpPr>
          <p:nvPr/>
        </p:nvSpPr>
        <p:spPr>
          <a:xfrm>
            <a:off x="4522654" y="3138458"/>
            <a:ext cx="1841500" cy="340681"/>
          </a:xfrm>
          <a:prstGeom prst="rect">
            <a:avLst/>
          </a:prstGeom>
        </p:spPr>
        <p:txBody>
          <a:bodyPr>
            <a:normAutofit lnSpcReduction="10000"/>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609585">
              <a:lnSpc>
                <a:spcPct val="100000"/>
              </a:lnSpc>
              <a:spcAft>
                <a:spcPts val="0"/>
              </a:spcAft>
              <a:buFontTx/>
              <a:buNone/>
              <a:defRPr/>
            </a:pPr>
            <a:r>
              <a:rPr lang="en-US" sz="1700">
                <a:noFill/>
                <a:latin typeface="Arial"/>
              </a:rPr>
              <a:t>With a DCFSA</a:t>
            </a:r>
          </a:p>
        </p:txBody>
      </p:sp>
      <p:sp>
        <p:nvSpPr>
          <p:cNvPr id="46" name="Content Placeholder 21">
            <a:extLst>
              <a:ext uri="{FF2B5EF4-FFF2-40B4-BE49-F238E27FC236}">
                <a16:creationId xmlns:a16="http://schemas.microsoft.com/office/drawing/2014/main" id="{BB35B068-61C0-E4D3-9769-8E0F88D96433}"/>
              </a:ext>
            </a:extLst>
          </p:cNvPr>
          <p:cNvSpPr txBox="1">
            <a:spLocks/>
          </p:cNvSpPr>
          <p:nvPr/>
        </p:nvSpPr>
        <p:spPr>
          <a:xfrm>
            <a:off x="4522654" y="3660794"/>
            <a:ext cx="2193561" cy="329740"/>
          </a:xfrm>
          <a:prstGeom prst="rect">
            <a:avLst/>
          </a:prstGeom>
        </p:spPr>
        <p:txBody>
          <a:bodyPr>
            <a:normAutofit lnSpcReduction="10000"/>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609585">
              <a:lnSpc>
                <a:spcPct val="100000"/>
              </a:lnSpc>
              <a:spcAft>
                <a:spcPts val="0"/>
              </a:spcAft>
              <a:buFontTx/>
              <a:buNone/>
              <a:defRPr/>
            </a:pPr>
            <a:r>
              <a:rPr lang="en-US" sz="1700">
                <a:noFill/>
                <a:latin typeface="Arial"/>
              </a:rPr>
              <a:t>+ $3,000 in DCFSA</a:t>
            </a:r>
          </a:p>
        </p:txBody>
      </p:sp>
      <p:sp>
        <p:nvSpPr>
          <p:cNvPr id="47" name="Content Placeholder 23">
            <a:extLst>
              <a:ext uri="{FF2B5EF4-FFF2-40B4-BE49-F238E27FC236}">
                <a16:creationId xmlns:a16="http://schemas.microsoft.com/office/drawing/2014/main" id="{CDBD2BCF-4216-5AFE-6623-C86D882ECA03}"/>
              </a:ext>
            </a:extLst>
          </p:cNvPr>
          <p:cNvSpPr txBox="1">
            <a:spLocks/>
          </p:cNvSpPr>
          <p:nvPr/>
        </p:nvSpPr>
        <p:spPr>
          <a:xfrm>
            <a:off x="4525476" y="4256138"/>
            <a:ext cx="1736725" cy="353822"/>
          </a:xfrm>
          <a:prstGeom prst="rect">
            <a:avLst/>
          </a:prstGeom>
        </p:spPr>
        <p:txBody>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609585">
              <a:lnSpc>
                <a:spcPct val="100000"/>
              </a:lnSpc>
              <a:spcAft>
                <a:spcPts val="0"/>
              </a:spcAft>
              <a:buFontTx/>
              <a:buNone/>
              <a:defRPr/>
            </a:pPr>
            <a:r>
              <a:rPr lang="en-US" sz="1700">
                <a:noFill/>
                <a:latin typeface="Arial"/>
              </a:rPr>
              <a:t>− $0 to taxes</a:t>
            </a:r>
          </a:p>
        </p:txBody>
      </p:sp>
      <p:sp>
        <p:nvSpPr>
          <p:cNvPr id="48" name="Content Placeholder 11">
            <a:extLst>
              <a:ext uri="{FF2B5EF4-FFF2-40B4-BE49-F238E27FC236}">
                <a16:creationId xmlns:a16="http://schemas.microsoft.com/office/drawing/2014/main" id="{96674E04-1A1D-554E-A606-D321143910AB}"/>
              </a:ext>
            </a:extLst>
          </p:cNvPr>
          <p:cNvSpPr txBox="1">
            <a:spLocks/>
          </p:cNvSpPr>
          <p:nvPr/>
        </p:nvSpPr>
        <p:spPr>
          <a:xfrm>
            <a:off x="4522654" y="4847536"/>
            <a:ext cx="3715556" cy="262870"/>
          </a:xfrm>
          <a:prstGeom prst="rect">
            <a:avLst/>
          </a:prstGeom>
        </p:spPr>
        <p:txBody>
          <a:bodyPr>
            <a:normAutofit fontScale="85000" lnSpcReduction="20000"/>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609585">
              <a:lnSpc>
                <a:spcPct val="100000"/>
              </a:lnSpc>
              <a:spcAft>
                <a:spcPts val="0"/>
              </a:spcAft>
              <a:buFontTx/>
              <a:buNone/>
              <a:defRPr/>
            </a:pPr>
            <a:r>
              <a:rPr lang="en-US" sz="1700">
                <a:noFill/>
                <a:latin typeface="Arial"/>
              </a:rPr>
              <a:t>− $2,000 for after school care</a:t>
            </a:r>
          </a:p>
        </p:txBody>
      </p:sp>
      <p:sp>
        <p:nvSpPr>
          <p:cNvPr id="49" name="Content Placeholder 37">
            <a:extLst>
              <a:ext uri="{FF2B5EF4-FFF2-40B4-BE49-F238E27FC236}">
                <a16:creationId xmlns:a16="http://schemas.microsoft.com/office/drawing/2014/main" id="{F24D2730-5AED-B975-67BC-29A21B902B85}"/>
              </a:ext>
            </a:extLst>
          </p:cNvPr>
          <p:cNvSpPr txBox="1">
            <a:spLocks/>
          </p:cNvSpPr>
          <p:nvPr/>
        </p:nvSpPr>
        <p:spPr>
          <a:xfrm>
            <a:off x="4522654" y="5346643"/>
            <a:ext cx="4030350" cy="716986"/>
          </a:xfrm>
          <a:prstGeom prst="rect">
            <a:avLst/>
          </a:prstGeom>
        </p:spPr>
        <p:txBody>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609585">
              <a:lnSpc>
                <a:spcPct val="100000"/>
              </a:lnSpc>
              <a:spcAft>
                <a:spcPts val="0"/>
              </a:spcAft>
              <a:buFontTx/>
              <a:buNone/>
              <a:defRPr/>
            </a:pPr>
            <a:r>
              <a:rPr lang="en-US" sz="2400" b="1">
                <a:noFill/>
                <a:latin typeface="Arial"/>
              </a:rPr>
              <a:t>$1,000 </a:t>
            </a:r>
            <a:br>
              <a:rPr lang="en-US" sz="2400" b="1">
                <a:noFill/>
                <a:latin typeface="Arial"/>
              </a:rPr>
            </a:br>
            <a:r>
              <a:rPr lang="en-US" sz="1700">
                <a:noFill/>
                <a:latin typeface="Arial"/>
              </a:rPr>
              <a:t>leftover for summer camp</a:t>
            </a:r>
          </a:p>
        </p:txBody>
      </p:sp>
      <p:graphicFrame>
        <p:nvGraphicFramePr>
          <p:cNvPr id="51" name="TextBox 7">
            <a:extLst>
              <a:ext uri="{FF2B5EF4-FFF2-40B4-BE49-F238E27FC236}">
                <a16:creationId xmlns:a16="http://schemas.microsoft.com/office/drawing/2014/main" id="{AA230560-84A8-2A36-AE5F-27BE3453E64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03117117"/>
              </p:ext>
            </p:extLst>
          </p:nvPr>
        </p:nvGraphicFramePr>
        <p:xfrm>
          <a:off x="4701770" y="3110246"/>
          <a:ext cx="3062501" cy="2970622"/>
        </p:xfrm>
        <a:graphic>
          <a:graphicData uri="http://schemas.openxmlformats.org/drawingml/2006/table">
            <a:tbl>
              <a:tblPr firstRow="1" bandRow="1">
                <a:tableStyleId>{5C22544A-7EE6-4342-B048-85BDC9FD1C3A}</a:tableStyleId>
              </a:tblPr>
              <a:tblGrid>
                <a:gridCol w="3062501">
                  <a:extLst>
                    <a:ext uri="{9D8B030D-6E8A-4147-A177-3AD203B41FA5}">
                      <a16:colId xmlns:a16="http://schemas.microsoft.com/office/drawing/2014/main" val="3875472367"/>
                    </a:ext>
                  </a:extLst>
                </a:gridCol>
              </a:tblGrid>
              <a:tr h="41309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700" b="1" i="0">
                          <a:solidFill>
                            <a:srgbClr val="007A96"/>
                          </a:solidFill>
                          <a:latin typeface="+mn-lt"/>
                        </a:rPr>
                        <a:t>With a DCFSA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r>
                        <a:rPr lang="en-US" sz="1700" b="0" i="0">
                          <a:solidFill>
                            <a:schemeClr val="tx1"/>
                          </a:solidFill>
                          <a:latin typeface="+mn-lt"/>
                        </a:rPr>
                        <a:t>+ $3,000 in DCFSA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r>
                        <a:rPr lang="en-US" sz="1700" b="0" i="0">
                          <a:solidFill>
                            <a:schemeClr val="tx1"/>
                          </a:solidFill>
                          <a:latin typeface="+mn-lt"/>
                        </a:rPr>
                        <a:t>− $0 to taxes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08852"/>
                  </a:ext>
                </a:extLst>
              </a:tr>
              <a:tr h="601556">
                <a:tc>
                  <a:txBody>
                    <a:bodyPr/>
                    <a:lstStyle/>
                    <a:p>
                      <a:r>
                        <a:rPr lang="en-US" sz="1700" b="0" i="0">
                          <a:solidFill>
                            <a:schemeClr val="tx1"/>
                          </a:solidFill>
                          <a:latin typeface="+mn-lt"/>
                        </a:rPr>
                        <a:t>− $2,000 for after school care</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26309"/>
                  </a:ext>
                </a:extLst>
              </a:tr>
              <a:tr h="601556">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400" b="1" i="0" dirty="0">
                          <a:solidFill>
                            <a:srgbClr val="007A96"/>
                          </a:solidFill>
                          <a:latin typeface="+mn-lt"/>
                        </a:rPr>
                        <a:t>$1,000 </a:t>
                      </a:r>
                      <a:br>
                        <a:rPr lang="en-US" sz="3200" b="1" i="0" dirty="0">
                          <a:solidFill>
                            <a:srgbClr val="007A96"/>
                          </a:solidFill>
                          <a:latin typeface="+mn-lt"/>
                        </a:rPr>
                      </a:br>
                      <a:r>
                        <a:rPr lang="en-US" sz="1700" b="0" i="0" dirty="0">
                          <a:solidFill>
                            <a:srgbClr val="007A96"/>
                          </a:solidFill>
                          <a:latin typeface="+mn-lt"/>
                        </a:rPr>
                        <a:t>leftover for summer day camp</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932967"/>
                  </a:ext>
                </a:extLst>
              </a:tr>
            </a:tbl>
          </a:graphicData>
        </a:graphic>
      </p:graphicFrame>
      <p:graphicFrame>
        <p:nvGraphicFramePr>
          <p:cNvPr id="61" name="TextBox 7">
            <a:extLst>
              <a:ext uri="{FF2B5EF4-FFF2-40B4-BE49-F238E27FC236}">
                <a16:creationId xmlns:a16="http://schemas.microsoft.com/office/drawing/2014/main" id="{3127B2E6-2B27-8A82-10B8-5164044A1B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3247676"/>
              </p:ext>
            </p:extLst>
          </p:nvPr>
        </p:nvGraphicFramePr>
        <p:xfrm>
          <a:off x="921572" y="3110246"/>
          <a:ext cx="3062501" cy="2970622"/>
        </p:xfrm>
        <a:graphic>
          <a:graphicData uri="http://schemas.openxmlformats.org/drawingml/2006/table">
            <a:tbl>
              <a:tblPr firstRow="1" bandRow="1">
                <a:tableStyleId>{5C22544A-7EE6-4342-B048-85BDC9FD1C3A}</a:tableStyleId>
              </a:tblPr>
              <a:tblGrid>
                <a:gridCol w="3062501">
                  <a:extLst>
                    <a:ext uri="{9D8B030D-6E8A-4147-A177-3AD203B41FA5}">
                      <a16:colId xmlns:a16="http://schemas.microsoft.com/office/drawing/2014/main" val="3875472367"/>
                    </a:ext>
                  </a:extLst>
                </a:gridCol>
              </a:tblGrid>
              <a:tr h="41309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700" b="1" i="0">
                          <a:solidFill>
                            <a:schemeClr val="tx1"/>
                          </a:solidFill>
                          <a:latin typeface="+mn-lt"/>
                        </a:rPr>
                        <a:t>Without a DCFSA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r>
                        <a:rPr lang="en-US" sz="1700" b="0" i="0">
                          <a:solidFill>
                            <a:schemeClr val="tx1"/>
                          </a:solidFill>
                          <a:latin typeface="+mn-lt"/>
                        </a:rPr>
                        <a:t>+ $3,000 from paycheck</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r>
                        <a:rPr lang="en-US" sz="1700" b="0" i="0">
                          <a:solidFill>
                            <a:schemeClr val="tx1"/>
                          </a:solidFill>
                          <a:latin typeface="+mn-lt"/>
                        </a:rPr>
                        <a:t>− $600 to taxes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08852"/>
                  </a:ext>
                </a:extLst>
              </a:tr>
              <a:tr h="601556">
                <a:tc>
                  <a:txBody>
                    <a:bodyPr/>
                    <a:lstStyle/>
                    <a:p>
                      <a:r>
                        <a:rPr lang="en-US" sz="1700" b="0" i="0">
                          <a:solidFill>
                            <a:schemeClr val="tx1"/>
                          </a:solidFill>
                          <a:latin typeface="+mn-lt"/>
                        </a:rPr>
                        <a:t>− $2,000 for after school care</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26309"/>
                  </a:ext>
                </a:extLst>
              </a:tr>
              <a:tr h="601556">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400" b="1" i="0" dirty="0">
                          <a:solidFill>
                            <a:schemeClr val="tx1"/>
                          </a:solidFill>
                          <a:latin typeface="+mn-lt"/>
                        </a:rPr>
                        <a:t>$400 </a:t>
                      </a:r>
                      <a:br>
                        <a:rPr lang="en-US" sz="3200" b="1" i="0" dirty="0">
                          <a:solidFill>
                            <a:schemeClr val="tx1"/>
                          </a:solidFill>
                          <a:latin typeface="+mn-lt"/>
                        </a:rPr>
                      </a:br>
                      <a:r>
                        <a:rPr lang="en-US" sz="1700" b="0" i="0" dirty="0">
                          <a:solidFill>
                            <a:schemeClr val="tx1"/>
                          </a:solidFill>
                          <a:latin typeface="+mn-lt"/>
                        </a:rPr>
                        <a:t>leftover</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932967"/>
                  </a:ext>
                </a:extLst>
              </a:tr>
            </a:tbl>
          </a:graphicData>
        </a:graphic>
      </p:graphicFrame>
    </p:spTree>
    <p:extLst>
      <p:ext uri="{BB962C8B-B14F-4D97-AF65-F5344CB8AC3E}">
        <p14:creationId xmlns:p14="http://schemas.microsoft.com/office/powerpoint/2010/main" val="3530903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74EB314-961E-4FE0-8398-5ADDC8050F49}"/>
              </a:ext>
            </a:extLst>
          </p:cNvPr>
          <p:cNvSpPr>
            <a:spLocks noGrp="1"/>
          </p:cNvSpPr>
          <p:nvPr>
            <p:ph sz="quarter" idx="4294967295"/>
          </p:nvPr>
        </p:nvSpPr>
        <p:spPr>
          <a:xfrm>
            <a:off x="924439" y="6287498"/>
            <a:ext cx="4355264" cy="747713"/>
          </a:xfrm>
        </p:spPr>
        <p:txBody>
          <a:bodyPr>
            <a:no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lang="en-US" sz="800" baseline="30000" dirty="0">
                <a:latin typeface="Arial" panose="020B0604020202020204" pitchFamily="34" charset="0"/>
                <a:cs typeface="Arial" panose="020B0604020202020204" pitchFamily="34" charset="0"/>
              </a:rPr>
              <a:t>*</a:t>
            </a:r>
            <a:r>
              <a:rPr kumimoji="0" lang="en-US" sz="900" b="0" i="0" u="none" strike="noStrike" kern="1200" cap="none" spc="0" normalizeH="0" baseline="0" noProof="0" dirty="0">
                <a:ln>
                  <a:noFill/>
                </a:ln>
                <a:effectLst/>
                <a:uLnTx/>
                <a:uFillTx/>
                <a:latin typeface="Arial"/>
                <a:ea typeface="+mn-ea"/>
                <a:cs typeface="+mn-cs"/>
              </a:rPr>
              <a:t>Estimated savings are based on an assumed combined federal and state income tax bracket </a:t>
            </a:r>
            <a:r>
              <a:rPr kumimoji="0" lang="en-US" sz="900" b="0" i="0" u="none" strike="noStrike" kern="1200" cap="none" spc="0" normalizeH="0" baseline="0" noProof="0">
                <a:ln>
                  <a:noFill/>
                </a:ln>
                <a:effectLst/>
                <a:uLnTx/>
                <a:uFillTx/>
                <a:latin typeface="Arial"/>
                <a:ea typeface="+mn-ea"/>
                <a:cs typeface="+mn-cs"/>
              </a:rPr>
              <a:t>of 20</a:t>
            </a:r>
            <a:r>
              <a:rPr kumimoji="0" lang="en-US" sz="900" b="0" i="0" u="none" strike="noStrike" kern="1200" cap="none" spc="0" normalizeH="0" baseline="0" noProof="0" dirty="0">
                <a:ln>
                  <a:noFill/>
                </a:ln>
                <a:effectLst/>
                <a:uLnTx/>
                <a:uFillTx/>
                <a:latin typeface="Arial"/>
                <a:ea typeface="+mn-ea"/>
                <a:cs typeface="+mn-cs"/>
              </a:rPr>
              <a:t>%. Actual savings will depend on your taxable income and tax</a:t>
            </a:r>
            <a:r>
              <a:rPr kumimoji="0" lang="en-US" sz="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status.</a:t>
            </a:r>
          </a:p>
        </p:txBody>
      </p:sp>
      <p:sp>
        <p:nvSpPr>
          <p:cNvPr id="6" name="Content Placeholder 5">
            <a:extLst>
              <a:ext uri="{FF2B5EF4-FFF2-40B4-BE49-F238E27FC236}">
                <a16:creationId xmlns:a16="http://schemas.microsoft.com/office/drawing/2014/main" id="{DC9F2475-F2FB-4DA4-8BD0-948216B7D3C6}"/>
              </a:ext>
            </a:extLst>
          </p:cNvPr>
          <p:cNvSpPr>
            <a:spLocks noGrp="1"/>
          </p:cNvSpPr>
          <p:nvPr>
            <p:ph sz="quarter" idx="4294967295"/>
          </p:nvPr>
        </p:nvSpPr>
        <p:spPr>
          <a:xfrm>
            <a:off x="0" y="4483100"/>
            <a:ext cx="1482725" cy="571500"/>
          </a:xfrm>
        </p:spPr>
        <p:txBody>
          <a:bodyPr>
            <a:no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$900</a:t>
            </a:r>
          </a:p>
        </p:txBody>
      </p:sp>
      <p:sp>
        <p:nvSpPr>
          <p:cNvPr id="5" name="Content Placeholder 4">
            <a:extLst>
              <a:ext uri="{FF2B5EF4-FFF2-40B4-BE49-F238E27FC236}">
                <a16:creationId xmlns:a16="http://schemas.microsoft.com/office/drawing/2014/main" id="{2E599103-CABB-4FD0-AB7D-6A6BEEC50135}"/>
              </a:ext>
            </a:extLst>
          </p:cNvPr>
          <p:cNvSpPr>
            <a:spLocks noGrp="1"/>
          </p:cNvSpPr>
          <p:nvPr>
            <p:ph sz="quarter" idx="4294967295"/>
          </p:nvPr>
        </p:nvSpPr>
        <p:spPr>
          <a:xfrm>
            <a:off x="0" y="3586163"/>
            <a:ext cx="2187575" cy="942975"/>
          </a:xfrm>
        </p:spPr>
        <p:txBody>
          <a:bodyPr>
            <a:noAutofit/>
          </a:bodyPr>
          <a:lstStyle/>
          <a:p>
            <a:pPr marL="0" marR="0" lvl="0" indent="0" algn="l" defTabSz="914400" rtl="0" eaLnBrk="1" fontAlgn="auto" latinLnBrk="0" hangingPunct="1">
              <a:lnSpc>
                <a:spcPct val="130000"/>
              </a:lnSpc>
              <a:spcBef>
                <a:spcPts val="0"/>
              </a:spcBef>
              <a:spcAft>
                <a:spcPts val="1800"/>
              </a:spcAft>
              <a:buClrTx/>
              <a:buSzTx/>
              <a:buFontTx/>
              <a:buNone/>
              <a:tabLst/>
              <a:defRPr/>
            </a:pPr>
            <a:r>
              <a:rPr kumimoji="0" lang="en-US" sz="2000" b="0" i="0" u="none" strike="noStrike" kern="1200" cap="none" spc="0" normalizeH="0" baseline="0" noProof="0">
                <a:ln>
                  <a:noFill/>
                </a:ln>
                <a:noFill/>
                <a:effectLst/>
                <a:uLnTx/>
                <a:uFillTx/>
                <a:latin typeface="Arial"/>
                <a:ea typeface="+mn-ea"/>
                <a:cs typeface="+mn-cs"/>
              </a:rPr>
              <a:t>Their annual </a:t>
            </a:r>
            <a:br>
              <a:rPr kumimoji="0" lang="en-US" sz="2000" b="0" i="0" u="none" strike="noStrike" kern="1200" cap="none" spc="0" normalizeH="0" baseline="0" noProof="0">
                <a:ln>
                  <a:noFill/>
                </a:ln>
                <a:noFill/>
                <a:effectLst/>
                <a:uLnTx/>
                <a:uFillTx/>
                <a:latin typeface="Arial"/>
                <a:ea typeface="+mn-ea"/>
                <a:cs typeface="+mn-cs"/>
              </a:rPr>
            </a:br>
            <a:r>
              <a:rPr kumimoji="0" lang="en-US" sz="2000" b="0" i="0" u="none" strike="noStrike" kern="1200" cap="none" spc="0" normalizeH="0" baseline="0" noProof="0">
                <a:ln>
                  <a:noFill/>
                </a:ln>
                <a:noFill/>
                <a:effectLst/>
                <a:uLnTx/>
                <a:uFillTx/>
                <a:latin typeface="Arial"/>
                <a:ea typeface="+mn-ea"/>
                <a:cs typeface="+mn-cs"/>
              </a:rPr>
              <a:t>tax savings</a:t>
            </a:r>
            <a:r>
              <a:rPr kumimoji="0" lang="en-US" sz="2000" b="0" i="0" u="none" strike="noStrike" kern="1200" cap="none" spc="0" normalizeH="0" baseline="30000" noProof="0">
                <a:ln>
                  <a:noFill/>
                </a:ln>
                <a:noFill/>
                <a:effectLst/>
                <a:uLnTx/>
                <a:uFillTx/>
                <a:latin typeface="Arial"/>
                <a:ea typeface="+mn-ea"/>
                <a:cs typeface="+mn-cs"/>
              </a:rPr>
              <a:t>1 </a:t>
            </a:r>
            <a:r>
              <a:rPr kumimoji="0" lang="en-US" sz="2000" b="0" i="0" u="none" strike="noStrike" kern="1200" cap="none" spc="0" normalizeH="0" baseline="0" noProof="0">
                <a:ln>
                  <a:noFill/>
                </a:ln>
                <a:noFill/>
                <a:effectLst/>
                <a:uLnTx/>
                <a:uFillTx/>
                <a:latin typeface="Arial"/>
                <a:ea typeface="+mn-ea"/>
                <a:cs typeface="+mn-cs"/>
              </a:rPr>
              <a:t>are</a:t>
            </a:r>
          </a:p>
        </p:txBody>
      </p:sp>
      <p:sp>
        <p:nvSpPr>
          <p:cNvPr id="2" name="Content Placeholder 1">
            <a:extLst>
              <a:ext uri="{FF2B5EF4-FFF2-40B4-BE49-F238E27FC236}">
                <a16:creationId xmlns:a16="http://schemas.microsoft.com/office/drawing/2014/main" id="{90E75FC4-5FCC-4B82-9526-C8A0786BBF92}"/>
              </a:ext>
            </a:extLst>
          </p:cNvPr>
          <p:cNvSpPr>
            <a:spLocks noGrp="1"/>
          </p:cNvSpPr>
          <p:nvPr>
            <p:ph sz="quarter" idx="4294967295"/>
          </p:nvPr>
        </p:nvSpPr>
        <p:spPr>
          <a:xfrm>
            <a:off x="0" y="1176338"/>
            <a:ext cx="5257800" cy="1966912"/>
          </a:xfrm>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DCFSA Plan | Contribution Limit $5,000</a:t>
            </a:r>
          </a:p>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With another baby on the way, they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enroll in a DCFSA to pay for afterschool childcare for their daughter, Mya.</a:t>
            </a:r>
          </a:p>
        </p:txBody>
      </p:sp>
      <p:sp>
        <p:nvSpPr>
          <p:cNvPr id="24" name="Title 2">
            <a:extLst>
              <a:ext uri="{FF2B5EF4-FFF2-40B4-BE49-F238E27FC236}">
                <a16:creationId xmlns:a16="http://schemas.microsoft.com/office/drawing/2014/main" id="{573F3C57-72F8-1B49-B859-8034B9FB3CB0}"/>
              </a:ext>
            </a:extLst>
          </p:cNvPr>
          <p:cNvSpPr>
            <a:spLocks noGrp="1"/>
          </p:cNvSpPr>
          <p:nvPr>
            <p:ph type="title" idx="4294967295"/>
          </p:nvPr>
        </p:nvSpPr>
        <p:spPr>
          <a:xfrm>
            <a:off x="0" y="244475"/>
            <a:ext cx="5924550" cy="881063"/>
          </a:xfrm>
        </p:spPr>
        <p:txBody>
          <a:bodyPr/>
          <a:lstStyle/>
          <a:p>
            <a:pPr>
              <a:lnSpc>
                <a:spcPts val="6080"/>
              </a:lnSpc>
            </a:pPr>
            <a:r>
              <a:rPr lang="en-US" sz="3800" b="1">
                <a:noFill/>
              </a:rPr>
              <a:t>Meet Ramesh and Priya</a:t>
            </a:r>
          </a:p>
        </p:txBody>
      </p:sp>
      <p:pic>
        <p:nvPicPr>
          <p:cNvPr id="1026" name="Picture 2">
            <a:extLst>
              <a:ext uri="{FF2B5EF4-FFF2-40B4-BE49-F238E27FC236}">
                <a16:creationId xmlns:a16="http://schemas.microsoft.com/office/drawing/2014/main" id="{ED30AEBE-BBD0-7D16-A06F-92C957806D3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98128" y="-26987"/>
            <a:ext cx="6808689" cy="6969156"/>
          </a:xfrm>
          <a:prstGeom prst="rect">
            <a:avLst/>
          </a:prstGeom>
          <a:noFill/>
          <a:extLst>
            <a:ext uri="{909E8E84-426E-40DD-AFC4-6F175D3DCCD1}">
              <a14:hiddenFill xmlns:a14="http://schemas.microsoft.com/office/drawing/2010/main">
                <a:solidFill>
                  <a:srgbClr val="FFFFFF"/>
                </a:solidFill>
              </a14:hiddenFill>
            </a:ext>
          </a:extLst>
        </p:spPr>
      </p:pic>
      <p:sp>
        <p:nvSpPr>
          <p:cNvPr id="79" name="Title 6">
            <a:extLst>
              <a:ext uri="{FF2B5EF4-FFF2-40B4-BE49-F238E27FC236}">
                <a16:creationId xmlns:a16="http://schemas.microsoft.com/office/drawing/2014/main" id="{408C652F-D30D-4DE6-06A4-12EFFDF673C5}"/>
              </a:ext>
            </a:extLst>
          </p:cNvPr>
          <p:cNvSpPr txBox="1">
            <a:spLocks/>
          </p:cNvSpPr>
          <p:nvPr/>
        </p:nvSpPr>
        <p:spPr>
          <a:xfrm>
            <a:off x="946342" y="365761"/>
            <a:ext cx="3295874" cy="1388585"/>
          </a:xfrm>
          <a:prstGeom prst="rect">
            <a:avLst/>
          </a:prstGeom>
        </p:spPr>
        <p:txBody>
          <a:bodyPr lIns="0" tIns="0" rIns="0" bIns="0"/>
          <a:lst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a:lstStyle>
          <a:p>
            <a:r>
              <a:rPr kumimoji="0" lang="en-US" sz="427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Meet Scott and Janet </a:t>
            </a:r>
            <a:endParaRPr lang="en-GB" sz="4270" dirty="0">
              <a:solidFill>
                <a:srgbClr val="7F7F7F"/>
              </a:solidFill>
            </a:endParaRPr>
          </a:p>
        </p:txBody>
      </p:sp>
      <p:sp>
        <p:nvSpPr>
          <p:cNvPr id="81" name="Content Placeholder 7">
            <a:extLst>
              <a:ext uri="{FF2B5EF4-FFF2-40B4-BE49-F238E27FC236}">
                <a16:creationId xmlns:a16="http://schemas.microsoft.com/office/drawing/2014/main" id="{3A9D07F1-5A7E-331F-C70B-D6BD1FA1BD3E}"/>
              </a:ext>
            </a:extLst>
          </p:cNvPr>
          <p:cNvSpPr txBox="1">
            <a:spLocks/>
          </p:cNvSpPr>
          <p:nvPr/>
        </p:nvSpPr>
        <p:spPr>
          <a:xfrm>
            <a:off x="946342" y="1981294"/>
            <a:ext cx="4311458" cy="2084477"/>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800" b="1" i="0" u="none" strike="noStrike" kern="1200" cap="none" spc="0" normalizeH="0" baseline="0" noProof="0" dirty="0">
                <a:ln>
                  <a:noFill/>
                </a:ln>
                <a:effectLst/>
                <a:uLnTx/>
                <a:uFillTx/>
                <a:latin typeface="Arial"/>
                <a:ea typeface="+mn-ea"/>
                <a:cs typeface="+mn-cs"/>
              </a:rPr>
              <a:t>Family Plan</a:t>
            </a:r>
            <a:endParaRPr kumimoji="0" lang="en-US" b="0"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1600" b="0" i="0" u="none" strike="noStrike" kern="1200" cap="none" spc="0" normalizeH="0" baseline="0" noProof="0" dirty="0">
                <a:ln>
                  <a:noFill/>
                </a:ln>
                <a:effectLst/>
                <a:uLnTx/>
                <a:uFillTx/>
                <a:latin typeface="Arial"/>
                <a:ea typeface="+mn-ea"/>
                <a:cs typeface="+mn-cs"/>
              </a:rPr>
              <a:t>Janet and Scott have Scott’s father living with them and claim him as a dependent. He suffered from a stroke and he needs an in-home caregiver.</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1500" b="0" i="0" u="none" strike="noStrike" kern="1200" cap="none" spc="0" normalizeH="0" baseline="0" noProof="0" dirty="0">
                <a:ln>
                  <a:noFill/>
                </a:ln>
                <a:effectLst/>
                <a:uLnTx/>
                <a:uFillTx/>
                <a:latin typeface="Arial"/>
                <a:ea typeface="+mn-ea"/>
                <a:cs typeface="+mn-cs"/>
              </a:rPr>
              <a:t>​</a:t>
            </a:r>
          </a:p>
          <a:p>
            <a:pPr marL="309026" indent="-298443">
              <a:lnSpc>
                <a:spcPct val="120000"/>
              </a:lnSpc>
              <a:spcAft>
                <a:spcPts val="1200"/>
              </a:spcAft>
              <a:buClr>
                <a:schemeClr val="tx1"/>
              </a:buClr>
              <a:buFont typeface="Wingdings" pitchFamily="2" charset="2"/>
              <a:buChar char="ü"/>
            </a:pPr>
            <a:endParaRPr lang="en-US" dirty="0">
              <a:latin typeface="Arial" panose="020B0604020202020204" pitchFamily="34" charset="0"/>
              <a:cs typeface="Arial" panose="020B0604020202020204" pitchFamily="34" charset="0"/>
            </a:endParaRPr>
          </a:p>
        </p:txBody>
      </p:sp>
      <p:grpSp>
        <p:nvGrpSpPr>
          <p:cNvPr id="88" name="Group 87">
            <a:extLst>
              <a:ext uri="{FF2B5EF4-FFF2-40B4-BE49-F238E27FC236}">
                <a16:creationId xmlns:a16="http://schemas.microsoft.com/office/drawing/2014/main" id="{62D42CDE-9FC9-5107-A301-A332255112DA}"/>
              </a:ext>
            </a:extLst>
          </p:cNvPr>
          <p:cNvGrpSpPr/>
          <p:nvPr/>
        </p:nvGrpSpPr>
        <p:grpSpPr>
          <a:xfrm>
            <a:off x="946342" y="4038496"/>
            <a:ext cx="5257860" cy="1796669"/>
            <a:chOff x="946342" y="4292719"/>
            <a:chExt cx="5257860" cy="2218711"/>
          </a:xfrm>
        </p:grpSpPr>
        <p:grpSp>
          <p:nvGrpSpPr>
            <p:cNvPr id="82" name="Group 81">
              <a:extLst>
                <a:ext uri="{FF2B5EF4-FFF2-40B4-BE49-F238E27FC236}">
                  <a16:creationId xmlns:a16="http://schemas.microsoft.com/office/drawing/2014/main" id="{90A0A698-D34E-B466-E444-2412BCD2DAFA}"/>
                </a:ext>
              </a:extLst>
            </p:cNvPr>
            <p:cNvGrpSpPr/>
            <p:nvPr/>
          </p:nvGrpSpPr>
          <p:grpSpPr>
            <a:xfrm>
              <a:off x="1589978" y="4292719"/>
              <a:ext cx="4614224" cy="2218711"/>
              <a:chOff x="0" y="3836896"/>
              <a:chExt cx="4614224" cy="2365771"/>
            </a:xfrm>
          </p:grpSpPr>
          <p:sp>
            <p:nvSpPr>
              <p:cNvPr id="83" name="Rectangle 82">
                <a:extLst>
                  <a:ext uri="{FF2B5EF4-FFF2-40B4-BE49-F238E27FC236}">
                    <a16:creationId xmlns:a16="http://schemas.microsoft.com/office/drawing/2014/main" id="{A577D36D-4454-C3ED-C7B3-6F52EACFDBAB}"/>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84" name="Rectangle 83">
                <a:extLst>
                  <a:ext uri="{FF2B5EF4-FFF2-40B4-BE49-F238E27FC236}">
                    <a16:creationId xmlns:a16="http://schemas.microsoft.com/office/drawing/2014/main" id="{2939C1B3-C44D-D225-776D-02CEA190BCB0}"/>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grpSp>
        <p:sp>
          <p:nvSpPr>
            <p:cNvPr id="85" name="Content Placeholder 7">
              <a:extLst>
                <a:ext uri="{FF2B5EF4-FFF2-40B4-BE49-F238E27FC236}">
                  <a16:creationId xmlns:a16="http://schemas.microsoft.com/office/drawing/2014/main" id="{A3C0DDBD-15AD-DB37-A6F5-951039C9CB96}"/>
                </a:ext>
              </a:extLst>
            </p:cNvPr>
            <p:cNvSpPr txBox="1">
              <a:spLocks/>
            </p:cNvSpPr>
            <p:nvPr/>
          </p:nvSpPr>
          <p:spPr>
            <a:xfrm>
              <a:off x="946342" y="4772292"/>
              <a:ext cx="1830725"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effectLst/>
                  <a:uLnTx/>
                  <a:uFillTx/>
                  <a:latin typeface="Arial"/>
                  <a:ea typeface="+mn-ea"/>
                  <a:cs typeface="+mn-cs"/>
                </a:rPr>
                <a:t>They </a:t>
              </a:r>
              <a:br>
                <a:rPr kumimoji="0" lang="en-US" b="0" i="0" u="none" strike="noStrike" kern="1200" cap="none" spc="0" normalizeH="0" baseline="0" noProof="0" dirty="0">
                  <a:ln>
                    <a:noFill/>
                  </a:ln>
                  <a:effectLst/>
                  <a:uLnTx/>
                  <a:uFillTx/>
                  <a:latin typeface="Arial"/>
                  <a:ea typeface="+mn-ea"/>
                  <a:cs typeface="+mn-cs"/>
                </a:rPr>
              </a:br>
              <a:r>
                <a:rPr kumimoji="0" lang="en-US" b="0" i="0" u="none" strike="noStrike" kern="1200" cap="none" spc="0" normalizeH="0" baseline="0" noProof="0" dirty="0">
                  <a:ln>
                    <a:noFill/>
                  </a:ln>
                  <a:effectLst/>
                  <a:uLnTx/>
                  <a:uFillTx/>
                  <a:latin typeface="Arial"/>
                  <a:ea typeface="+mn-ea"/>
                  <a:cs typeface="+mn-cs"/>
                </a:rPr>
                <a:t>contribute</a:t>
              </a:r>
            </a:p>
            <a:p>
              <a:pPr marL="0" indent="0" defTabSz="914400">
                <a:lnSpc>
                  <a:spcPct val="100000"/>
                </a:lnSpc>
                <a:spcAft>
                  <a:spcPts val="600"/>
                </a:spcAft>
                <a:buNone/>
                <a:defRPr/>
              </a:pPr>
              <a:r>
                <a:rPr kumimoji="0" lang="en-US" sz="3200" b="1" i="0" u="none" strike="noStrike" kern="1200" cap="none" spc="0" normalizeH="0" baseline="0" noProof="0" dirty="0">
                  <a:ln>
                    <a:noFill/>
                  </a:ln>
                  <a:solidFill>
                    <a:schemeClr val="accent1"/>
                  </a:solidFill>
                  <a:effectLst/>
                  <a:uLnTx/>
                  <a:uFillTx/>
                  <a:latin typeface="Arial"/>
                  <a:ea typeface="+mn-ea"/>
                  <a:cs typeface="+mn-cs"/>
                </a:rPr>
                <a:t>$5,000</a:t>
              </a:r>
              <a:endParaRPr kumimoji="0" lang="en-US" sz="3200" i="0" u="none" strike="noStrike" kern="1200" cap="none" spc="0" normalizeH="0" baseline="0" noProof="0" dirty="0">
                <a:ln>
                  <a:noFill/>
                </a:ln>
                <a:solidFill>
                  <a:schemeClr val="accent1"/>
                </a:solidFill>
                <a:effectLst/>
                <a:uLnTx/>
                <a:uFillTx/>
                <a:latin typeface="Arial"/>
                <a:ea typeface="+mn-ea"/>
                <a:cs typeface="+mn-cs"/>
              </a:endParaRPr>
            </a:p>
            <a:p>
              <a:pPr marL="309026" indent="-298443">
                <a:lnSpc>
                  <a:spcPct val="100000"/>
                </a:lnSpc>
                <a:spcAft>
                  <a:spcPts val="600"/>
                </a:spcAft>
                <a:buClr>
                  <a:schemeClr val="tx1"/>
                </a:buClr>
                <a:buFont typeface="Wingdings" pitchFamily="2" charset="2"/>
                <a:buChar char="ü"/>
              </a:pPr>
              <a:endParaRPr lang="en-US" dirty="0">
                <a:latin typeface="Arial" panose="020B0604020202020204" pitchFamily="34" charset="0"/>
                <a:cs typeface="Arial" panose="020B0604020202020204" pitchFamily="34" charset="0"/>
              </a:endParaRPr>
            </a:p>
          </p:txBody>
        </p:sp>
        <p:sp>
          <p:nvSpPr>
            <p:cNvPr id="86" name="Content Placeholder 7">
              <a:extLst>
                <a:ext uri="{FF2B5EF4-FFF2-40B4-BE49-F238E27FC236}">
                  <a16:creationId xmlns:a16="http://schemas.microsoft.com/office/drawing/2014/main" id="{7F6AA8B7-03CF-9682-1100-B0AD36781084}"/>
                </a:ext>
              </a:extLst>
            </p:cNvPr>
            <p:cNvSpPr txBox="1">
              <a:spLocks/>
            </p:cNvSpPr>
            <p:nvPr/>
          </p:nvSpPr>
          <p:spPr>
            <a:xfrm>
              <a:off x="3741512" y="4772292"/>
              <a:ext cx="2186871"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effectLst/>
                  <a:uLnTx/>
                  <a:uFillTx/>
                  <a:latin typeface="Arial"/>
                  <a:ea typeface="+mn-ea"/>
                  <a:cs typeface="+mn-cs"/>
                </a:rPr>
                <a:t>Their annual </a:t>
              </a:r>
              <a:br>
                <a:rPr kumimoji="0" lang="en-US" b="0" i="0" u="none" strike="noStrike" kern="1200" cap="none" spc="0" normalizeH="0" baseline="0" noProof="0" dirty="0">
                  <a:ln>
                    <a:noFill/>
                  </a:ln>
                  <a:effectLst/>
                  <a:uLnTx/>
                  <a:uFillTx/>
                  <a:latin typeface="Arial"/>
                  <a:ea typeface="+mn-ea"/>
                  <a:cs typeface="+mn-cs"/>
                </a:rPr>
              </a:br>
              <a:r>
                <a:rPr kumimoji="0" lang="en-US" b="0" i="0" u="none" strike="noStrike" kern="1200" cap="none" spc="0" normalizeH="0" baseline="0" noProof="0" dirty="0">
                  <a:ln>
                    <a:noFill/>
                  </a:ln>
                  <a:effectLst/>
                  <a:uLnTx/>
                  <a:uFillTx/>
                  <a:latin typeface="Arial"/>
                  <a:ea typeface="+mn-ea"/>
                  <a:cs typeface="+mn-cs"/>
                </a:rPr>
                <a:t>tax savings</a:t>
              </a:r>
              <a:r>
                <a:rPr lang="en-US" baseline="30000" dirty="0">
                  <a:latin typeface="Arial"/>
                </a:rPr>
                <a:t>*</a:t>
              </a:r>
              <a:endParaRPr kumimoji="0" lang="en-US" b="0" i="0" u="none" strike="noStrike" kern="1200" cap="none" spc="0" normalizeH="0" baseline="0" noProof="0" dirty="0">
                <a:ln>
                  <a:noFill/>
                </a:ln>
                <a:effectLst/>
                <a:uLnTx/>
                <a:uFillTx/>
                <a:latin typeface="Arial"/>
                <a:ea typeface="+mn-ea"/>
                <a:cs typeface="+mn-cs"/>
              </a:endParaRPr>
            </a:p>
            <a:p>
              <a:pPr marL="0" indent="0" defTabSz="914400">
                <a:lnSpc>
                  <a:spcPct val="100000"/>
                </a:lnSpc>
                <a:spcAft>
                  <a:spcPts val="600"/>
                </a:spcAft>
                <a:buNone/>
                <a:defRPr/>
              </a:pPr>
              <a:r>
                <a:rPr kumimoji="0" lang="en-US" sz="3200" b="1" i="0" u="none" strike="noStrike" kern="1200" cap="none" spc="0" normalizeH="0" baseline="0" noProof="0" dirty="0">
                  <a:ln>
                    <a:noFill/>
                  </a:ln>
                  <a:solidFill>
                    <a:schemeClr val="accent1"/>
                  </a:solidFill>
                  <a:effectLst/>
                  <a:uLnTx/>
                  <a:uFillTx/>
                  <a:latin typeface="Arial"/>
                  <a:ea typeface="+mn-ea"/>
                  <a:cs typeface="+mn-cs"/>
                </a:rPr>
                <a:t>$1,000</a:t>
              </a:r>
              <a:endParaRPr kumimoji="0" lang="en-US" sz="3200" b="0" i="0" u="none" strike="noStrike" kern="1200" cap="none" spc="0" normalizeH="0" baseline="0" noProof="0" dirty="0">
                <a:ln>
                  <a:noFill/>
                </a:ln>
                <a:solidFill>
                  <a:schemeClr val="accent1"/>
                </a:solidFill>
                <a:effectLst/>
                <a:uLnTx/>
                <a:uFillTx/>
                <a:latin typeface="Arial"/>
                <a:ea typeface="+mn-ea"/>
                <a:cs typeface="+mn-cs"/>
              </a:endParaRPr>
            </a:p>
            <a:p>
              <a:pPr marL="309026" indent="-298443">
                <a:lnSpc>
                  <a:spcPct val="100000"/>
                </a:lnSpc>
                <a:spcAft>
                  <a:spcPts val="600"/>
                </a:spcAft>
                <a:buClr>
                  <a:schemeClr val="tx1"/>
                </a:buClr>
                <a:buFont typeface="Wingdings" pitchFamily="2" charset="2"/>
                <a:buChar char="ü"/>
              </a:pPr>
              <a:endParaRPr lang="en-US" dirty="0">
                <a:latin typeface="Arial" panose="020B0604020202020204" pitchFamily="34" charset="0"/>
                <a:cs typeface="Arial" panose="020B0604020202020204" pitchFamily="34" charset="0"/>
              </a:endParaRPr>
            </a:p>
          </p:txBody>
        </p:sp>
        <p:sp>
          <p:nvSpPr>
            <p:cNvPr id="87" name="Triangle 86">
              <a:extLst>
                <a:ext uri="{FF2B5EF4-FFF2-40B4-BE49-F238E27FC236}">
                  <a16:creationId xmlns:a16="http://schemas.microsoft.com/office/drawing/2014/main" id="{01EA333D-66B1-D446-7F16-DF6860B85487}"/>
                </a:ext>
              </a:extLst>
            </p:cNvPr>
            <p:cNvSpPr/>
            <p:nvPr/>
          </p:nvSpPr>
          <p:spPr>
            <a:xfrm rot="5400000">
              <a:off x="2154015" y="5338100"/>
              <a:ext cx="1636878" cy="224527"/>
            </a:xfrm>
            <a:prstGeom prst="triangle">
              <a:avLst/>
            </a:prstGeom>
            <a:solidFill>
              <a:schemeClr val="bg1"/>
            </a:solidFill>
            <a:ln>
              <a:noFill/>
            </a:ln>
            <a:effectLst>
              <a:outerShdw blurRad="38100" dist="25400" dir="900000" algn="tl"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grpSp>
    </p:spTree>
    <p:extLst>
      <p:ext uri="{BB962C8B-B14F-4D97-AF65-F5344CB8AC3E}">
        <p14:creationId xmlns:p14="http://schemas.microsoft.com/office/powerpoint/2010/main" val="199048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F4DC887C-FD7F-0F5D-8D88-B6955B0459BD}"/>
              </a:ext>
              <a:ext uri="{C183D7F6-B498-43B3-948B-1728B52AA6E4}">
                <adec:decorative xmlns:adec="http://schemas.microsoft.com/office/drawing/2017/decorative" val="1"/>
              </a:ext>
            </a:extLst>
          </p:cNvPr>
          <p:cNvPicPr>
            <a:picLocks noGrp="1" noChangeAspect="1" noChangeArrowheads="1"/>
          </p:cNvPicPr>
          <p:nvPr>
            <p:ph type="pic" idx="15"/>
          </p:nvPr>
        </p:nvPicPr>
        <p:blipFill rotWithShape="1">
          <a:blip r:embed="rId3" cstate="screen">
            <a:extLst>
              <a:ext uri="{28A0092B-C50C-407E-A947-70E740481C1C}">
                <a14:useLocalDpi xmlns:a14="http://schemas.microsoft.com/office/drawing/2010/main"/>
              </a:ext>
            </a:extLst>
          </a:blip>
          <a:srcRect/>
          <a:stretch/>
        </p:blipFill>
        <p:spPr bwMode="auto">
          <a:xfrm flipH="1">
            <a:off x="2832101" y="0"/>
            <a:ext cx="9359900" cy="686646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6E9A6EB7-AB2E-A886-6DEA-528A451B9EFA}"/>
              </a:ext>
            </a:extLst>
          </p:cNvPr>
          <p:cNvGrpSpPr/>
          <p:nvPr/>
        </p:nvGrpSpPr>
        <p:grpSpPr>
          <a:xfrm>
            <a:off x="2749082" y="3818966"/>
            <a:ext cx="4614224" cy="2383701"/>
            <a:chOff x="0" y="3836896"/>
            <a:chExt cx="4614224" cy="2365771"/>
          </a:xfrm>
        </p:grpSpPr>
        <p:sp>
          <p:nvSpPr>
            <p:cNvPr id="4" name="Rectangle 3">
              <a:extLst>
                <a:ext uri="{FF2B5EF4-FFF2-40B4-BE49-F238E27FC236}">
                  <a16:creationId xmlns:a16="http://schemas.microsoft.com/office/drawing/2014/main" id="{B7A4BA34-0909-FD03-59E8-E4B9AA7582A0}"/>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5" name="Rectangle 4">
              <a:extLst>
                <a:ext uri="{FF2B5EF4-FFF2-40B4-BE49-F238E27FC236}">
                  <a16:creationId xmlns:a16="http://schemas.microsoft.com/office/drawing/2014/main" id="{0B0E1AFB-C8B2-C7C2-3FA1-947619082043}"/>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grpSp>
      <p:sp>
        <p:nvSpPr>
          <p:cNvPr id="6" name="Title 2">
            <a:extLst>
              <a:ext uri="{FF2B5EF4-FFF2-40B4-BE49-F238E27FC236}">
                <a16:creationId xmlns:a16="http://schemas.microsoft.com/office/drawing/2014/main" id="{7AC33C78-3C01-AD4D-1C51-DE8F53A879DE}"/>
              </a:ext>
            </a:extLst>
          </p:cNvPr>
          <p:cNvSpPr txBox="1">
            <a:spLocks/>
          </p:cNvSpPr>
          <p:nvPr/>
        </p:nvSpPr>
        <p:spPr>
          <a:xfrm>
            <a:off x="853441" y="4307560"/>
            <a:ext cx="5846435" cy="1388585"/>
          </a:xfrm>
          <a:prstGeom prst="rect">
            <a:avLst/>
          </a:prstGeom>
        </p:spPr>
        <p:txBody>
          <a:bodyPr vert="horz" wrap="square" lIns="0" tIns="0" rIns="0" bIns="0" rtlCol="0" anchor="ctr" anchorCtr="0">
            <a:spAutoFit/>
          </a:bodyPr>
          <a:lstStyle>
            <a:lvl1pPr algn="l" defTabSz="609570" rtl="0" eaLnBrk="1" latinLnBrk="0" hangingPunct="1">
              <a:lnSpc>
                <a:spcPct val="110000"/>
              </a:lnSpc>
              <a:spcBef>
                <a:spcPct val="0"/>
              </a:spcBef>
              <a:buNone/>
              <a:defRPr sz="4267" b="1" i="0" kern="1200" cap="none" baseline="0">
                <a:solidFill>
                  <a:schemeClr val="tx2"/>
                </a:solidFill>
                <a:latin typeface="Neue Haas Grotesk Text Pro" panose="020B0504020202020204" pitchFamily="34" charset="0"/>
                <a:ea typeface="+mj-ea"/>
                <a:cs typeface="+mj-cs"/>
              </a:defRPr>
            </a:lvl1pPr>
          </a:lstStyle>
          <a:p>
            <a:r>
              <a:rPr lang="en-US" dirty="0">
                <a:latin typeface="Arial" panose="020B0604020202020204" pitchFamily="34" charset="0"/>
                <a:cs typeface="Arial" panose="020B0604020202020204" pitchFamily="34" charset="0"/>
              </a:rPr>
              <a:t>Save while taking care of your loved ones </a:t>
            </a:r>
          </a:p>
        </p:txBody>
      </p:sp>
      <p:pic>
        <p:nvPicPr>
          <p:cNvPr id="14" name="Picture 13">
            <a:extLst>
              <a:ext uri="{FF2B5EF4-FFF2-40B4-BE49-F238E27FC236}">
                <a16:creationId xmlns:a16="http://schemas.microsoft.com/office/drawing/2014/main" id="{5B4B9818-D16E-68ED-A543-AFF6BCFD49CD}"/>
              </a:ext>
            </a:extLst>
          </p:cNvPr>
          <p:cNvPicPr>
            <a:picLocks noChangeAspect="1"/>
          </p:cNvPicPr>
          <p:nvPr/>
        </p:nvPicPr>
        <p:blipFill>
          <a:blip r:embed="rId4" cstate="email">
            <a:duotone>
              <a:schemeClr val="bg2">
                <a:shade val="45000"/>
                <a:satMod val="135000"/>
              </a:schemeClr>
              <a:prstClr val="white"/>
            </a:duotone>
            <a:alphaModFix amt="70000"/>
            <a:extLst>
              <a:ext uri="{28A0092B-C50C-407E-A947-70E740481C1C}">
                <a14:useLocalDpi xmlns:a14="http://schemas.microsoft.com/office/drawing/2010/main"/>
              </a:ext>
            </a:extLst>
          </a:blip>
          <a:stretch>
            <a:fillRect/>
          </a:stretch>
        </p:blipFill>
        <p:spPr>
          <a:xfrm>
            <a:off x="853441" y="3181012"/>
            <a:ext cx="651801" cy="740724"/>
          </a:xfrm>
          <a:prstGeom prst="rect">
            <a:avLst/>
          </a:prstGeom>
        </p:spPr>
      </p:pic>
    </p:spTree>
    <p:extLst>
      <p:ext uri="{BB962C8B-B14F-4D97-AF65-F5344CB8AC3E}">
        <p14:creationId xmlns:p14="http://schemas.microsoft.com/office/powerpoint/2010/main" val="1695852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oman pampering a dog.">
            <a:extLst>
              <a:ext uri="{FF2B5EF4-FFF2-40B4-BE49-F238E27FC236}">
                <a16:creationId xmlns:a16="http://schemas.microsoft.com/office/drawing/2014/main" id="{4799F7F1-D1C1-4E45-97E5-E3BDFF167D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076699" y="0"/>
            <a:ext cx="8152995" cy="6858000"/>
          </a:xfrm>
          <a:prstGeom prst="rect">
            <a:avLst/>
          </a:prstGeom>
        </p:spPr>
      </p:pic>
      <p:sp>
        <p:nvSpPr>
          <p:cNvPr id="13" name="Rectangle 12">
            <a:extLst>
              <a:ext uri="{FF2B5EF4-FFF2-40B4-BE49-F238E27FC236}">
                <a16:creationId xmlns:a16="http://schemas.microsoft.com/office/drawing/2014/main" id="{C88F6EB9-4520-4A92-A5A1-ADEEDF09BB5C}"/>
              </a:ext>
              <a:ext uri="{C183D7F6-B498-43B3-948B-1728B52AA6E4}">
                <adec:decorative xmlns:adec="http://schemas.microsoft.com/office/drawing/2017/decorative" val="1"/>
              </a:ext>
            </a:extLst>
          </p:cNvPr>
          <p:cNvSpPr/>
          <p:nvPr/>
        </p:nvSpPr>
        <p:spPr>
          <a:xfrm>
            <a:off x="3445165" y="12032"/>
            <a:ext cx="386584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87FDBD1D-A76E-4799-AAEC-9D19C1C08FAA}"/>
              </a:ext>
              <a:ext uri="{C183D7F6-B498-43B3-948B-1728B52AA6E4}">
                <adec:decorative xmlns:adec="http://schemas.microsoft.com/office/drawing/2017/decorative" val="1"/>
              </a:ext>
            </a:extLst>
          </p:cNvPr>
          <p:cNvSpPr/>
          <p:nvPr/>
        </p:nvSpPr>
        <p:spPr>
          <a:xfrm>
            <a:off x="3846218" y="12032"/>
            <a:ext cx="286407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6DC1A8EB-62B9-4958-838F-B37BCE9FD994}"/>
              </a:ext>
              <a:ext uri="{C183D7F6-B498-43B3-948B-1728B52AA6E4}">
                <adec:decorative xmlns:adec="http://schemas.microsoft.com/office/drawing/2017/decorative" val="1"/>
              </a:ext>
            </a:extLst>
          </p:cNvPr>
          <p:cNvSpPr/>
          <p:nvPr/>
        </p:nvSpPr>
        <p:spPr>
          <a:xfrm>
            <a:off x="3914581" y="0"/>
            <a:ext cx="321012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endParaRPr>
          </a:p>
        </p:txBody>
      </p:sp>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853443" y="365761"/>
            <a:ext cx="6996330" cy="1401089"/>
          </a:xfrm>
        </p:spPr>
        <p:txBody>
          <a:bodyPr/>
          <a:lstStyle/>
          <a:p>
            <a:r>
              <a:rPr lang="en-US" dirty="0">
                <a:latin typeface="Arial" panose="020B0604020202020204" pitchFamily="34" charset="0"/>
                <a:cs typeface="Arial" panose="020B0604020202020204" pitchFamily="34" charset="0"/>
              </a:rPr>
              <a:t>What’s needed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for reimbursement</a:t>
            </a:r>
          </a:p>
        </p:txBody>
      </p:sp>
      <p:sp>
        <p:nvSpPr>
          <p:cNvPr id="2" name="Content Placeholder 1">
            <a:extLst>
              <a:ext uri="{FF2B5EF4-FFF2-40B4-BE49-F238E27FC236}">
                <a16:creationId xmlns:a16="http://schemas.microsoft.com/office/drawing/2014/main" id="{13B63394-5F08-4583-8828-7944E9863268}"/>
              </a:ext>
            </a:extLst>
          </p:cNvPr>
          <p:cNvSpPr>
            <a:spLocks noGrp="1"/>
          </p:cNvSpPr>
          <p:nvPr>
            <p:ph sz="quarter" idx="14"/>
          </p:nvPr>
        </p:nvSpPr>
        <p:spPr>
          <a:xfrm>
            <a:off x="853019" y="1981924"/>
            <a:ext cx="5069480" cy="3672224"/>
          </a:xfrm>
        </p:spPr>
        <p:txBody>
          <a:bodyPr/>
          <a:lstStyle/>
          <a:p>
            <a:pPr marL="0" lvl="0" indent="0">
              <a:buNone/>
            </a:pPr>
            <a:r>
              <a:rPr lang="en-US" noProof="0" dirty="0">
                <a:latin typeface="Arial" panose="020B0604020202020204" pitchFamily="34" charset="0"/>
                <a:cs typeface="Arial" panose="020B0604020202020204" pitchFamily="34" charset="0"/>
              </a:rPr>
              <a:t>Documentation that includes </a:t>
            </a:r>
            <a:br>
              <a:rPr lang="en-US" noProof="0" dirty="0">
                <a:latin typeface="Arial" panose="020B0604020202020204" pitchFamily="34" charset="0"/>
                <a:cs typeface="Arial" panose="020B0604020202020204" pitchFamily="34" charset="0"/>
              </a:rPr>
            </a:br>
            <a:r>
              <a:rPr lang="en-US" noProof="0" dirty="0">
                <a:latin typeface="Arial" panose="020B0604020202020204" pitchFamily="34" charset="0"/>
                <a:cs typeface="Arial" panose="020B0604020202020204" pitchFamily="34" charset="0"/>
              </a:rPr>
              <a:t>the following should be provided:</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Name</a:t>
            </a:r>
            <a:r>
              <a:rPr lang="en-US" sz="2000" dirty="0">
                <a:latin typeface="Arial" panose="020B0604020202020204" pitchFamily="34" charset="0"/>
                <a:cs typeface="Arial" panose="020B0604020202020204" pitchFamily="34" charset="0"/>
              </a:rPr>
              <a:t>s</a:t>
            </a:r>
            <a:r>
              <a:rPr lang="en-US" sz="2000" noProof="0" dirty="0">
                <a:latin typeface="Arial" panose="020B0604020202020204" pitchFamily="34" charset="0"/>
                <a:cs typeface="Arial" panose="020B0604020202020204" pitchFamily="34" charset="0"/>
              </a:rPr>
              <a:t> of providers</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Name</a:t>
            </a:r>
            <a:r>
              <a:rPr lang="en-US" sz="2000" dirty="0">
                <a:latin typeface="Arial" panose="020B0604020202020204" pitchFamily="34" charset="0"/>
                <a:cs typeface="Arial" panose="020B0604020202020204" pitchFamily="34" charset="0"/>
              </a:rPr>
              <a:t>s</a:t>
            </a:r>
            <a:r>
              <a:rPr lang="en-US" sz="2000" noProof="0" dirty="0">
                <a:latin typeface="Arial" panose="020B0604020202020204" pitchFamily="34" charset="0"/>
                <a:cs typeface="Arial" panose="020B0604020202020204" pitchFamily="34" charset="0"/>
              </a:rPr>
              <a:t> of persons who received care or service</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Date</a:t>
            </a:r>
            <a:r>
              <a:rPr lang="en-US" sz="2000" dirty="0">
                <a:latin typeface="Arial" panose="020B0604020202020204" pitchFamily="34" charset="0"/>
                <a:cs typeface="Arial" panose="020B0604020202020204" pitchFamily="34" charset="0"/>
              </a:rPr>
              <a:t>s </a:t>
            </a:r>
            <a:r>
              <a:rPr lang="en-US" sz="2000" noProof="0" dirty="0">
                <a:latin typeface="Arial" panose="020B0604020202020204" pitchFamily="34" charset="0"/>
                <a:cs typeface="Arial" panose="020B0604020202020204" pitchFamily="34" charset="0"/>
              </a:rPr>
              <a:t>of service or care</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Description</a:t>
            </a:r>
            <a:r>
              <a:rPr lang="en-US" sz="2000" dirty="0">
                <a:latin typeface="Arial" panose="020B0604020202020204" pitchFamily="34" charset="0"/>
                <a:cs typeface="Arial" panose="020B0604020202020204" pitchFamily="34" charset="0"/>
              </a:rPr>
              <a:t>s</a:t>
            </a:r>
            <a:r>
              <a:rPr lang="en-US" sz="2000" noProof="0" dirty="0">
                <a:latin typeface="Arial" panose="020B0604020202020204" pitchFamily="34" charset="0"/>
                <a:cs typeface="Arial" panose="020B0604020202020204" pitchFamily="34" charset="0"/>
              </a:rPr>
              <a:t> of services</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Cost</a:t>
            </a:r>
            <a:r>
              <a:rPr lang="en-US" sz="2000" dirty="0">
                <a:latin typeface="Arial" panose="020B0604020202020204" pitchFamily="34" charset="0"/>
                <a:cs typeface="Arial" panose="020B0604020202020204" pitchFamily="34" charset="0"/>
              </a:rPr>
              <a:t>s</a:t>
            </a:r>
            <a:r>
              <a:rPr lang="en-US" sz="2000" noProof="0" dirty="0">
                <a:latin typeface="Arial" panose="020B0604020202020204" pitchFamily="34" charset="0"/>
                <a:cs typeface="Arial" panose="020B0604020202020204" pitchFamily="34" charset="0"/>
              </a:rPr>
              <a:t> of service or care</a:t>
            </a:r>
          </a:p>
        </p:txBody>
      </p:sp>
    </p:spTree>
    <p:extLst>
      <p:ext uri="{BB962C8B-B14F-4D97-AF65-F5344CB8AC3E}">
        <p14:creationId xmlns:p14="http://schemas.microsoft.com/office/powerpoint/2010/main" val="289257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person and person sitting on a couch with a child&#10;&#10;Description automatically generated with low confidence">
            <a:extLst>
              <a:ext uri="{FF2B5EF4-FFF2-40B4-BE49-F238E27FC236}">
                <a16:creationId xmlns:a16="http://schemas.microsoft.com/office/drawing/2014/main" id="{92C432FB-C9E6-324B-CCB4-5F3B42C6AA74}"/>
              </a:ext>
            </a:extLst>
          </p:cNvPr>
          <p:cNvPicPr>
            <a:picLocks noGrp="1" noChangeAspect="1"/>
          </p:cNvPicPr>
          <p:nvPr>
            <p:ph type="pic" idx="17"/>
          </p:nvPr>
        </p:nvPicPr>
        <p:blipFill rotWithShape="1">
          <a:blip r:embed="rId3" cstate="email">
            <a:extLst>
              <a:ext uri="{28A0092B-C50C-407E-A947-70E740481C1C}">
                <a14:useLocalDpi xmlns:a14="http://schemas.microsoft.com/office/drawing/2010/main"/>
              </a:ext>
            </a:extLst>
          </a:blip>
          <a:srcRect/>
          <a:stretch/>
        </p:blipFill>
        <p:spPr>
          <a:xfrm>
            <a:off x="5339355" y="-4"/>
            <a:ext cx="6852647" cy="6857999"/>
          </a:xfrm>
        </p:spPr>
      </p:pic>
      <p:sp>
        <p:nvSpPr>
          <p:cNvPr id="3" name="Title 2">
            <a:extLst>
              <a:ext uri="{FF2B5EF4-FFF2-40B4-BE49-F238E27FC236}">
                <a16:creationId xmlns:a16="http://schemas.microsoft.com/office/drawing/2014/main" id="{EECAD6AD-57E8-3D7B-3E80-DB709932E9C1}"/>
              </a:ext>
            </a:extLst>
          </p:cNvPr>
          <p:cNvSpPr>
            <a:spLocks noGrp="1"/>
          </p:cNvSpPr>
          <p:nvPr>
            <p:ph type="title"/>
          </p:nvPr>
        </p:nvSpPr>
        <p:spPr>
          <a:xfrm>
            <a:off x="853442" y="365759"/>
            <a:ext cx="3913369" cy="2123402"/>
          </a:xfrm>
        </p:spPr>
        <p:txBody>
          <a:bodyPr/>
          <a:lstStyle/>
          <a:p>
            <a:r>
              <a:rPr lang="en-US" dirty="0">
                <a:latin typeface="Arial" panose="020B0604020202020204" pitchFamily="34" charset="0"/>
                <a:cs typeface="Arial" panose="020B0604020202020204" pitchFamily="34" charset="0"/>
              </a:rPr>
              <a:t>Turn caregiving into tax savings</a:t>
            </a:r>
          </a:p>
        </p:txBody>
      </p:sp>
      <p:sp>
        <p:nvSpPr>
          <p:cNvPr id="16" name="SmartArt Placeholder 15">
            <a:extLst>
              <a:ext uri="{FF2B5EF4-FFF2-40B4-BE49-F238E27FC236}">
                <a16:creationId xmlns:a16="http://schemas.microsoft.com/office/drawing/2014/main" id="{B905F86F-A4E2-BF17-645B-9CC0D5F1865C}"/>
              </a:ext>
            </a:extLst>
          </p:cNvPr>
          <p:cNvSpPr>
            <a:spLocks noGrp="1"/>
          </p:cNvSpPr>
          <p:nvPr>
            <p:ph type="dgm" sz="quarter" idx="47"/>
          </p:nvPr>
        </p:nvSpPr>
        <p:spPr/>
        <p:txBody>
          <a:bodyPr/>
          <a:lstStyle/>
          <a:p>
            <a:endParaRPr lang="en-US"/>
          </a:p>
        </p:txBody>
      </p:sp>
      <p:sp>
        <p:nvSpPr>
          <p:cNvPr id="14" name="SmartArt Placeholder 13">
            <a:extLst>
              <a:ext uri="{FF2B5EF4-FFF2-40B4-BE49-F238E27FC236}">
                <a16:creationId xmlns:a16="http://schemas.microsoft.com/office/drawing/2014/main" id="{7A7E1FA9-6AE5-9B40-80A3-7CE20CA8C46C}"/>
              </a:ext>
            </a:extLst>
          </p:cNvPr>
          <p:cNvSpPr>
            <a:spLocks noGrp="1"/>
          </p:cNvSpPr>
          <p:nvPr>
            <p:ph type="dgm" sz="quarter" idx="27"/>
          </p:nvPr>
        </p:nvSpPr>
        <p:spPr/>
        <p:txBody>
          <a:bodyPr/>
          <a:lstStyle/>
          <a:p>
            <a:endParaRPr lang="en-US"/>
          </a:p>
        </p:txBody>
      </p:sp>
      <p:sp>
        <p:nvSpPr>
          <p:cNvPr id="6" name="Text Placeholder 5">
            <a:extLst>
              <a:ext uri="{FF2B5EF4-FFF2-40B4-BE49-F238E27FC236}">
                <a16:creationId xmlns:a16="http://schemas.microsoft.com/office/drawing/2014/main" id="{52D76094-AE45-665D-CC4F-C89961278826}"/>
              </a:ext>
            </a:extLst>
          </p:cNvPr>
          <p:cNvSpPr>
            <a:spLocks noGrp="1"/>
          </p:cNvSpPr>
          <p:nvPr>
            <p:ph type="body" sz="quarter" idx="12"/>
          </p:nvPr>
        </p:nvSpPr>
        <p:spPr>
          <a:xfrm>
            <a:off x="854075" y="3104522"/>
            <a:ext cx="4484688" cy="1766894"/>
          </a:xfrm>
        </p:spPr>
        <p:txBody>
          <a:bodyPr/>
          <a:lstStyle/>
          <a:p>
            <a:r>
              <a:rPr lang="en-US" dirty="0">
                <a:solidFill>
                  <a:schemeClr val="tx1"/>
                </a:solidFill>
                <a:latin typeface="Arial" panose="020B0604020202020204" pitchFamily="34" charset="0"/>
                <a:cs typeface="Arial" panose="020B0604020202020204" pitchFamily="34" charset="0"/>
              </a:rPr>
              <a:t>A Dependent Care Flexible Savings Account (DCFSA) lets you use tax-free money to pay for eligible dependent care expenses.</a:t>
            </a:r>
          </a:p>
        </p:txBody>
      </p:sp>
      <p:sp>
        <p:nvSpPr>
          <p:cNvPr id="10" name="Content Placeholder 7">
            <a:extLst>
              <a:ext uri="{FF2B5EF4-FFF2-40B4-BE49-F238E27FC236}">
                <a16:creationId xmlns:a16="http://schemas.microsoft.com/office/drawing/2014/main" id="{B6556949-6AA6-8E65-C35A-EF9B171263A7}"/>
              </a:ext>
            </a:extLst>
          </p:cNvPr>
          <p:cNvSpPr txBox="1">
            <a:spLocks/>
          </p:cNvSpPr>
          <p:nvPr/>
        </p:nvSpPr>
        <p:spPr>
          <a:xfrm>
            <a:off x="805019" y="6111734"/>
            <a:ext cx="3913793" cy="624851"/>
          </a:xfrm>
          <a:prstGeom prst="rect">
            <a:avLst/>
          </a:prstGeom>
        </p:spPr>
        <p:txBody>
          <a:bodyPr vert="horz" lIns="0" tIns="0" rIns="0" bIns="0" rtlCol="0" anchor="t">
            <a:spAutoFit/>
          </a:bodyPr>
          <a:lstStyle>
            <a:lvl1pPr marL="0"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0"/>
                <a:ea typeface="+mn-ea"/>
                <a:cs typeface="+mn-cs"/>
              </a:defRPr>
            </a:lvl1pPr>
            <a:lvl2pPr marL="237061"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0"/>
                <a:ea typeface="+mn-ea"/>
                <a:cs typeface="+mn-cs"/>
              </a:defRPr>
            </a:lvl2pPr>
            <a:lvl3pPr marL="463538"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0"/>
                <a:ea typeface="+mn-ea"/>
                <a:cs typeface="+mn-cs"/>
              </a:defRPr>
            </a:lvl3pPr>
            <a:lvl4pPr marL="690016"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0"/>
                <a:ea typeface="+mn-ea"/>
                <a:cs typeface="+mn-cs"/>
              </a:defRPr>
            </a:lvl4pPr>
            <a:lvl5pPr marL="692133" indent="0" algn="l" defTabSz="609570" rtl="0" eaLnBrk="1" latinLnBrk="0" hangingPunct="1">
              <a:lnSpc>
                <a:spcPct val="12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r>
              <a:rPr lang="en-US">
                <a:latin typeface="Neue Haas Grotesk Text Pro"/>
              </a:rPr>
              <a:t>DCFSAs are never taxed at a federal income tax level when used appropriately for eligible dependent care expenses. Also, most states recognize DCFSA funds as tax deductible with very few exceptions. Please consult a tax advisor regarding your state’s specific rules</a:t>
            </a:r>
          </a:p>
        </p:txBody>
      </p:sp>
    </p:spTree>
    <p:extLst>
      <p:ext uri="{BB962C8B-B14F-4D97-AF65-F5344CB8AC3E}">
        <p14:creationId xmlns:p14="http://schemas.microsoft.com/office/powerpoint/2010/main" val="4262471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942985" y="2343961"/>
            <a:ext cx="5451043" cy="3117388"/>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55">
              <a:buChar char="ü"/>
              <a:defRPr/>
            </a:pPr>
            <a:r>
              <a:rPr lang="en-US" sz="2000" dirty="0">
                <a:solidFill>
                  <a:srgbClr val="2A2C2C"/>
                </a:solidFill>
                <a:latin typeface="Arial" panose="020B0604020202020204" pitchFamily="34" charset="0"/>
                <a:ea typeface="Verdana"/>
                <a:cs typeface="Arial" panose="020B0604020202020204" pitchFamily="34" charset="0"/>
              </a:rPr>
              <a:t>24/7 Member Services via call or chat</a:t>
            </a:r>
            <a:endParaRPr lang="en-US" dirty="0">
              <a:latin typeface="Arial" panose="020B0604020202020204" pitchFamily="34" charset="0"/>
              <a:cs typeface="Arial" panose="020B0604020202020204" pitchFamily="34" charset="0"/>
            </a:endParaRPr>
          </a:p>
          <a:p>
            <a:pPr defTabSz="609555">
              <a:buChar char="ü"/>
              <a:defRPr/>
            </a:pPr>
            <a:r>
              <a:rPr lang="en-US" sz="2000" dirty="0">
                <a:solidFill>
                  <a:srgbClr val="2A2C2C"/>
                </a:solidFill>
                <a:latin typeface="Arial" panose="020B0604020202020204" pitchFamily="34" charset="0"/>
                <a:ea typeface="Verdana"/>
                <a:cs typeface="Arial" panose="020B0604020202020204" pitchFamily="34" charset="0"/>
              </a:rPr>
              <a:t>On-the-go access with our mobile app</a:t>
            </a:r>
            <a:r>
              <a:rPr lang="en-US" sz="2000" baseline="30000" dirty="0">
                <a:solidFill>
                  <a:srgbClr val="2A2C2C"/>
                </a:solidFill>
                <a:latin typeface="Arial" panose="020B0604020202020204" pitchFamily="34" charset="0"/>
                <a:ea typeface="Verdana"/>
                <a:cs typeface="Arial" panose="020B0604020202020204" pitchFamily="34" charset="0"/>
              </a:rPr>
              <a:t>*</a:t>
            </a:r>
          </a:p>
          <a:p>
            <a:pPr defTabSz="609555">
              <a:buChar char="ü"/>
              <a:defRPr/>
            </a:pPr>
            <a:r>
              <a:rPr lang="en-US" sz="2000" dirty="0">
                <a:solidFill>
                  <a:srgbClr val="2A2C2C"/>
                </a:solidFill>
                <a:latin typeface="Arial" panose="020B0604020202020204" pitchFamily="34" charset="0"/>
                <a:ea typeface="Verdana"/>
                <a:cs typeface="Arial" panose="020B0604020202020204" pitchFamily="34" charset="0"/>
              </a:rPr>
              <a:t>Fast, convenient payment and reimbursement</a:t>
            </a:r>
            <a:endParaRPr lang="en-US" sz="2400" dirty="0">
              <a:latin typeface="+mn-lt"/>
              <a:cs typeface="Arial"/>
            </a:endParaRPr>
          </a:p>
        </p:txBody>
      </p:sp>
      <p:pic>
        <p:nvPicPr>
          <p:cNvPr id="9" name="Picture Placeholder 8">
            <a:extLst>
              <a:ext uri="{FF2B5EF4-FFF2-40B4-BE49-F238E27FC236}">
                <a16:creationId xmlns:a16="http://schemas.microsoft.com/office/drawing/2014/main" id="{DCFD8D7F-808C-2119-8EB0-1C4DF505442B}"/>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a:stretch/>
        </p:blipFill>
        <p:spPr>
          <a:xfrm>
            <a:off x="6715813" y="-4"/>
            <a:ext cx="5476188" cy="6874239"/>
          </a:xfrm>
          <a:noFill/>
        </p:spPr>
      </p:pic>
      <p:sp>
        <p:nvSpPr>
          <p:cNvPr id="2" name="Title 1">
            <a:extLst>
              <a:ext uri="{FF2B5EF4-FFF2-40B4-BE49-F238E27FC236}">
                <a16:creationId xmlns:a16="http://schemas.microsoft.com/office/drawing/2014/main" id="{E1D11EB9-8F8A-A273-D7D1-A161ACC6779C}"/>
              </a:ext>
            </a:extLst>
          </p:cNvPr>
          <p:cNvSpPr>
            <a:spLocks noGrp="1"/>
          </p:cNvSpPr>
          <p:nvPr>
            <p:ph type="title"/>
          </p:nvPr>
        </p:nvSpPr>
        <p:spPr>
          <a:xfrm>
            <a:off x="942985" y="391195"/>
            <a:ext cx="5772827" cy="1431867"/>
          </a:xfrm>
        </p:spPr>
        <p:txBody>
          <a:bodyPr/>
          <a:lstStyle/>
          <a:p>
            <a:pPr>
              <a:defRPr/>
            </a:pPr>
            <a:r>
              <a:rPr lang="en-US" sz="4400" dirty="0">
                <a:latin typeface="Arial" panose="020B0604020202020204" pitchFamily="34" charset="0"/>
                <a:cs typeface="Arial" panose="020B0604020202020204" pitchFamily="34" charset="0"/>
              </a:rPr>
              <a:t>HealthEquity makes saving easy</a:t>
            </a:r>
          </a:p>
        </p:txBody>
      </p:sp>
      <p:sp>
        <p:nvSpPr>
          <p:cNvPr id="3" name="Content Placeholder 40">
            <a:extLst>
              <a:ext uri="{FF2B5EF4-FFF2-40B4-BE49-F238E27FC236}">
                <a16:creationId xmlns:a16="http://schemas.microsoft.com/office/drawing/2014/main" id="{594C098F-CFF5-404E-7441-F85FF0500B98}"/>
              </a:ext>
            </a:extLst>
          </p:cNvPr>
          <p:cNvSpPr txBox="1">
            <a:spLocks/>
          </p:cNvSpPr>
          <p:nvPr/>
        </p:nvSpPr>
        <p:spPr>
          <a:xfrm>
            <a:off x="621199" y="5982182"/>
            <a:ext cx="5772828" cy="507383"/>
          </a:xfrm>
          <a:prstGeom prst="rect">
            <a:avLst/>
          </a:prstGeom>
        </p:spPr>
        <p:txBody>
          <a:bodyPr vert="horz" wrap="square" lIns="0" tIns="0" rIns="0" bIns="0" rtlCol="0">
            <a:spAutoFit/>
          </a:bodyPr>
          <a:lstStyle>
            <a:lvl1pPr marL="0"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1pPr>
            <a:lvl2pPr marL="177796"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2pPr>
            <a:lvl3pPr marL="347654"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3pPr>
            <a:lvl4pPr marL="517512"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4pPr>
            <a:lvl5pPr marL="519100" indent="0" algn="l" defTabSz="457189" rtl="0" eaLnBrk="1" latinLnBrk="0" hangingPunct="1">
              <a:lnSpc>
                <a:spcPct val="12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baseline="30000" dirty="0">
                <a:solidFill>
                  <a:srgbClr val="2A2C2C"/>
                </a:solidFill>
                <a:latin typeface="Arial" panose="020B0604020202020204" pitchFamily="34" charset="0"/>
              </a:rPr>
              <a:t>*</a:t>
            </a:r>
            <a:r>
              <a:rPr lang="en-US" sz="1333" dirty="0">
                <a:solidFill>
                  <a:srgbClr val="2A2C2C"/>
                </a:solidFill>
                <a:latin typeface="Arial" panose="020B0604020202020204" pitchFamily="34" charset="0"/>
              </a:rPr>
              <a:t>Accounts must be activated via the HealthEquity website in order to use the mobile app.</a:t>
            </a:r>
            <a:endParaRPr lang="en-US" sz="1333" dirty="0"/>
          </a:p>
        </p:txBody>
      </p:sp>
    </p:spTree>
    <p:extLst>
      <p:ext uri="{BB962C8B-B14F-4D97-AF65-F5344CB8AC3E}">
        <p14:creationId xmlns:p14="http://schemas.microsoft.com/office/powerpoint/2010/main" val="3544336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853442" y="365761"/>
            <a:ext cx="10836993" cy="666273"/>
          </a:xfrm>
        </p:spPr>
        <p:txBody>
          <a:bodyPr/>
          <a:lstStyle/>
          <a:p>
            <a:r>
              <a:rPr lang="en-US">
                <a:latin typeface="+mj-lt"/>
              </a:rPr>
              <a:t>Get started today!</a:t>
            </a:r>
          </a:p>
        </p:txBody>
      </p:sp>
      <p:sp>
        <p:nvSpPr>
          <p:cNvPr id="41" name="Content Placeholder 40">
            <a:extLst>
              <a:ext uri="{FF2B5EF4-FFF2-40B4-BE49-F238E27FC236}">
                <a16:creationId xmlns:a16="http://schemas.microsoft.com/office/drawing/2014/main" id="{79FA7D3E-33E3-235F-78D6-20AB82DB58FD}"/>
              </a:ext>
            </a:extLst>
          </p:cNvPr>
          <p:cNvSpPr>
            <a:spLocks noGrp="1"/>
          </p:cNvSpPr>
          <p:nvPr>
            <p:ph sz="quarter" idx="15"/>
          </p:nvPr>
        </p:nvSpPr>
        <p:spPr/>
        <p:txBody>
          <a:bodyPr/>
          <a:lstStyle/>
          <a:p>
            <a:endParaRPr lang="en-US"/>
          </a:p>
        </p:txBody>
      </p:sp>
      <p:sp>
        <p:nvSpPr>
          <p:cNvPr id="15" name="TextBox 14">
            <a:extLst>
              <a:ext uri="{FF2B5EF4-FFF2-40B4-BE49-F238E27FC236}">
                <a16:creationId xmlns:a16="http://schemas.microsoft.com/office/drawing/2014/main" id="{1FDBDE82-A86B-927B-413A-A1533674F49F}"/>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16" name="TextBox 15">
            <a:extLst>
              <a:ext uri="{FF2B5EF4-FFF2-40B4-BE49-F238E27FC236}">
                <a16:creationId xmlns:a16="http://schemas.microsoft.com/office/drawing/2014/main" id="{9D36CF14-F974-E297-247D-DC197233E6DA}"/>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4EE01458-1418-FEBA-42BB-B405FBCD933E}"/>
              </a:ext>
            </a:extLst>
          </p:cNvPr>
          <p:cNvGrpSpPr/>
          <p:nvPr/>
        </p:nvGrpSpPr>
        <p:grpSpPr>
          <a:xfrm>
            <a:off x="646696" y="1532927"/>
            <a:ext cx="3542075" cy="4081810"/>
            <a:chOff x="60560" y="1057922"/>
            <a:chExt cx="3542075" cy="3633799"/>
          </a:xfrm>
        </p:grpSpPr>
        <p:grpSp>
          <p:nvGrpSpPr>
            <p:cNvPr id="24" name="Group 23">
              <a:extLst>
                <a:ext uri="{FF2B5EF4-FFF2-40B4-BE49-F238E27FC236}">
                  <a16:creationId xmlns:a16="http://schemas.microsoft.com/office/drawing/2014/main" id="{14D3E7BF-1006-5A80-0583-AFB5A304D10C}"/>
                </a:ext>
              </a:extLst>
            </p:cNvPr>
            <p:cNvGrpSpPr/>
            <p:nvPr/>
          </p:nvGrpSpPr>
          <p:grpSpPr>
            <a:xfrm>
              <a:off x="60560" y="1057922"/>
              <a:ext cx="3542075" cy="2988275"/>
              <a:chOff x="-14321" y="1503347"/>
              <a:chExt cx="3542075" cy="2988275"/>
            </a:xfrm>
          </p:grpSpPr>
          <p:sp>
            <p:nvSpPr>
              <p:cNvPr id="26" name="Title 2">
                <a:extLst>
                  <a:ext uri="{FF2B5EF4-FFF2-40B4-BE49-F238E27FC236}">
                    <a16:creationId xmlns:a16="http://schemas.microsoft.com/office/drawing/2014/main" id="{67C485EE-6ED9-1A1E-5B25-92B897CD1244}"/>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28" name="TextBox 27">
                <a:extLst>
                  <a:ext uri="{FF2B5EF4-FFF2-40B4-BE49-F238E27FC236}">
                    <a16:creationId xmlns:a16="http://schemas.microsoft.com/office/drawing/2014/main" id="{518C72F3-FB27-04AD-E64F-5ECABCF5658E}"/>
                  </a:ext>
                </a:extLst>
              </p:cNvPr>
              <p:cNvSpPr txBox="1"/>
              <p:nvPr/>
            </p:nvSpPr>
            <p:spPr>
              <a:xfrm>
                <a:off x="1134103" y="1625930"/>
                <a:ext cx="239365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Sign up </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Arial"/>
                  </a:rPr>
                  <a:t>Enrollment dates: &lt;&lt;start date&gt;&gt; - </a:t>
                </a:r>
                <a:br>
                  <a:rPr kumimoji="0" lang="en-US" sz="1500" b="0" i="0" u="none" strike="noStrike" kern="1200" cap="none" spc="0" normalizeH="0" baseline="0" noProof="0">
                    <a:ln>
                      <a:noFill/>
                    </a:ln>
                    <a:effectLst/>
                    <a:uLnTx/>
                    <a:uFillTx/>
                    <a:latin typeface="Arial"/>
                    <a:ea typeface="+mn-ea"/>
                    <a:cs typeface="Arial"/>
                  </a:rPr>
                </a:br>
                <a:r>
                  <a:rPr kumimoji="0" lang="en-US" sz="1500" b="0" i="0" u="none" strike="noStrike" kern="1200" cap="none" spc="0" normalizeH="0" baseline="0" noProof="0">
                    <a:ln>
                      <a:noFill/>
                    </a:ln>
                    <a:effectLst/>
                    <a:uLnTx/>
                    <a:uFillTx/>
                    <a:latin typeface="Arial"/>
                    <a:ea typeface="+mn-ea"/>
                    <a:cs typeface="Arial"/>
                  </a:rPr>
                  <a:t>&lt;&lt;end date&gt;&gt;</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Arial"/>
                  </a:rPr>
                  <a:t>Enroll here: </a:t>
                </a:r>
                <a:br>
                  <a:rPr kumimoji="0" lang="en-US" sz="1500" b="0" i="0" u="none" strike="noStrike" kern="1200" cap="none" spc="0" normalizeH="0" baseline="0" noProof="0">
                    <a:ln>
                      <a:noFill/>
                    </a:ln>
                    <a:effectLst/>
                    <a:uLnTx/>
                    <a:uFillTx/>
                    <a:latin typeface="Arial"/>
                    <a:ea typeface="+mn-ea"/>
                    <a:cs typeface="Arial"/>
                  </a:rPr>
                </a:br>
                <a:r>
                  <a:rPr kumimoji="0" lang="en-US" sz="1500" b="0" i="0" u="none" strike="noStrike" kern="1200" cap="none" spc="0" normalizeH="0" baseline="0" noProof="0">
                    <a:ln>
                      <a:noFill/>
                    </a:ln>
                    <a:effectLst/>
                    <a:uLnTx/>
                    <a:uFillTx/>
                    <a:latin typeface="Arial"/>
                    <a:ea typeface="+mn-ea"/>
                    <a:cs typeface="Arial"/>
                  </a:rPr>
                  <a:t>&lt;&lt;add custom URL&gt;&gt;</a:t>
                </a:r>
                <a:endParaRPr kumimoji="0" lang="en-US" sz="1500" b="0" i="0" u="none" strike="noStrike" kern="1200" cap="none" spc="0" normalizeH="0" baseline="0" noProof="0">
                  <a:ln>
                    <a:noFill/>
                  </a:ln>
                  <a:effectLst/>
                  <a:uLnTx/>
                  <a:uFillTx/>
                  <a:latin typeface="Arial"/>
                  <a:ea typeface="+mn-ea"/>
                  <a:cs typeface="+mn-cs"/>
                </a:endParaRPr>
              </a:p>
              <a:p>
                <a:pPr marL="285750" marR="0" lvl="0" indent="-285750" algn="l" defTabSz="914400" rtl="0" eaLnBrk="1" fontAlgn="auto" latinLnBrk="0" hangingPunct="1">
                  <a:lnSpc>
                    <a:spcPct val="120000"/>
                  </a:lnSpc>
                  <a:spcBef>
                    <a:spcPts val="0"/>
                  </a:spcBef>
                  <a:spcAft>
                    <a:spcPts val="6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Choose election amount for the year</a:t>
                </a:r>
                <a:endParaRPr kumimoji="0" lang="en-US" sz="1500" b="0" i="0" u="none" strike="noStrike" kern="1200" cap="none" spc="0" normalizeH="0" baseline="0" noProof="0">
                  <a:ln>
                    <a:noFill/>
                  </a:ln>
                  <a:effectLst/>
                  <a:uLnTx/>
                  <a:uFillTx/>
                  <a:latin typeface="Arial"/>
                  <a:ea typeface="+mn-ea"/>
                  <a:cs typeface="Arial"/>
                </a:endParaRPr>
              </a:p>
            </p:txBody>
          </p:sp>
        </p:grpSp>
        <p:cxnSp>
          <p:nvCxnSpPr>
            <p:cNvPr id="25" name="Straight Connector 24">
              <a:extLst>
                <a:ext uri="{FF2B5EF4-FFF2-40B4-BE49-F238E27FC236}">
                  <a16:creationId xmlns:a16="http://schemas.microsoft.com/office/drawing/2014/main" id="{7E248AAA-F3EE-D7E2-76CC-93078BA3A70E}"/>
                </a:ext>
              </a:extLst>
            </p:cNvPr>
            <p:cNvCxnSpPr>
              <a:cxnSpLocks/>
            </p:cNvCxnSpPr>
            <p:nvPr/>
          </p:nvCxnSpPr>
          <p:spPr>
            <a:xfrm>
              <a:off x="910275" y="1269279"/>
              <a:ext cx="0" cy="3422442"/>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41754DF7-654A-C7F3-C169-2BD05B8060B0}"/>
              </a:ext>
            </a:extLst>
          </p:cNvPr>
          <p:cNvGrpSpPr/>
          <p:nvPr/>
        </p:nvGrpSpPr>
        <p:grpSpPr>
          <a:xfrm>
            <a:off x="4325474" y="1532927"/>
            <a:ext cx="3216434" cy="4081811"/>
            <a:chOff x="60560" y="1057922"/>
            <a:chExt cx="3216434" cy="3633800"/>
          </a:xfrm>
        </p:grpSpPr>
        <p:grpSp>
          <p:nvGrpSpPr>
            <p:cNvPr id="30" name="Group 29">
              <a:extLst>
                <a:ext uri="{FF2B5EF4-FFF2-40B4-BE49-F238E27FC236}">
                  <a16:creationId xmlns:a16="http://schemas.microsoft.com/office/drawing/2014/main" id="{CD48E59F-741E-5279-1DC3-3B77F01551DC}"/>
                </a:ext>
              </a:extLst>
            </p:cNvPr>
            <p:cNvGrpSpPr/>
            <p:nvPr/>
          </p:nvGrpSpPr>
          <p:grpSpPr>
            <a:xfrm>
              <a:off x="60560" y="1057922"/>
              <a:ext cx="3216434" cy="2988275"/>
              <a:chOff x="-14321" y="1503347"/>
              <a:chExt cx="3216434" cy="2988275"/>
            </a:xfrm>
          </p:grpSpPr>
          <p:sp>
            <p:nvSpPr>
              <p:cNvPr id="32" name="Title 2">
                <a:extLst>
                  <a:ext uri="{FF2B5EF4-FFF2-40B4-BE49-F238E27FC236}">
                    <a16:creationId xmlns:a16="http://schemas.microsoft.com/office/drawing/2014/main" id="{240E3105-4AB4-BD26-DD38-3A53502E2D43}"/>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33" name="TextBox 32">
                <a:extLst>
                  <a:ext uri="{FF2B5EF4-FFF2-40B4-BE49-F238E27FC236}">
                    <a16:creationId xmlns:a16="http://schemas.microsoft.com/office/drawing/2014/main" id="{53AB8DA6-0162-E786-6821-6A1D05EAF05E}"/>
                  </a:ext>
                </a:extLst>
              </p:cNvPr>
              <p:cNvSpPr txBox="1"/>
              <p:nvPr/>
            </p:nvSpPr>
            <p:spPr>
              <a:xfrm>
                <a:off x="1134102" y="1625930"/>
                <a:ext cx="206801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Contribute</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Pre-tax </a:t>
                </a:r>
                <a:br>
                  <a:rPr kumimoji="0" lang="en-US" sz="1500" b="0" i="0" u="none" strike="noStrike" kern="1200" cap="none" spc="0" normalizeH="0" baseline="0" noProof="0">
                    <a:ln>
                      <a:noFill/>
                    </a:ln>
                    <a:effectLst/>
                    <a:uLnTx/>
                    <a:uFillTx/>
                    <a:latin typeface="Arial"/>
                    <a:ea typeface="+mn-ea"/>
                    <a:cs typeface="+mn-cs"/>
                  </a:rPr>
                </a:br>
                <a:r>
                  <a:rPr kumimoji="0" lang="en-US" sz="1500" b="0" i="0" u="none" strike="noStrike" kern="1200" cap="none" spc="0" normalizeH="0" baseline="0" noProof="0">
                    <a:ln>
                      <a:noFill/>
                    </a:ln>
                    <a:effectLst/>
                    <a:uLnTx/>
                    <a:uFillTx/>
                    <a:latin typeface="Arial"/>
                    <a:ea typeface="+mn-ea"/>
                    <a:cs typeface="+mn-cs"/>
                  </a:rPr>
                  <a:t>through payroll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Amount withheld from each paycheck is typically equal</a:t>
                </a:r>
              </a:p>
            </p:txBody>
          </p:sp>
        </p:grpSp>
        <p:cxnSp>
          <p:nvCxnSpPr>
            <p:cNvPr id="31" name="Straight Connector 30">
              <a:extLst>
                <a:ext uri="{FF2B5EF4-FFF2-40B4-BE49-F238E27FC236}">
                  <a16:creationId xmlns:a16="http://schemas.microsoft.com/office/drawing/2014/main" id="{CFAC09D5-7F60-928E-3F96-D40953A8AAB7}"/>
                </a:ext>
              </a:extLst>
            </p:cNvPr>
            <p:cNvCxnSpPr>
              <a:cxnSpLocks/>
            </p:cNvCxnSpPr>
            <p:nvPr/>
          </p:nvCxnSpPr>
          <p:spPr>
            <a:xfrm>
              <a:off x="975434" y="1269279"/>
              <a:ext cx="0" cy="3422443"/>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083B14E7-3393-A925-3C75-48E7E4693B8F}"/>
              </a:ext>
            </a:extLst>
          </p:cNvPr>
          <p:cNvGrpSpPr/>
          <p:nvPr/>
        </p:nvGrpSpPr>
        <p:grpSpPr>
          <a:xfrm>
            <a:off x="7527418" y="1532927"/>
            <a:ext cx="4017882" cy="4081810"/>
            <a:chOff x="60560" y="1057922"/>
            <a:chExt cx="4017882" cy="3633799"/>
          </a:xfrm>
        </p:grpSpPr>
        <p:grpSp>
          <p:nvGrpSpPr>
            <p:cNvPr id="35" name="Group 34">
              <a:extLst>
                <a:ext uri="{FF2B5EF4-FFF2-40B4-BE49-F238E27FC236}">
                  <a16:creationId xmlns:a16="http://schemas.microsoft.com/office/drawing/2014/main" id="{905AE68C-4F6F-AC92-8463-F078200CB8C6}"/>
                </a:ext>
              </a:extLst>
            </p:cNvPr>
            <p:cNvGrpSpPr/>
            <p:nvPr/>
          </p:nvGrpSpPr>
          <p:grpSpPr>
            <a:xfrm>
              <a:off x="60560" y="1057922"/>
              <a:ext cx="4017882" cy="2988275"/>
              <a:chOff x="-14321" y="1503347"/>
              <a:chExt cx="4017882" cy="2988275"/>
            </a:xfrm>
          </p:grpSpPr>
          <p:sp>
            <p:nvSpPr>
              <p:cNvPr id="37" name="Title 2">
                <a:extLst>
                  <a:ext uri="{FF2B5EF4-FFF2-40B4-BE49-F238E27FC236}">
                    <a16:creationId xmlns:a16="http://schemas.microsoft.com/office/drawing/2014/main" id="{5CC2D513-3A9F-EE8A-EC36-9CBBB5EF6CA2}"/>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3</a:t>
                </a:r>
              </a:p>
            </p:txBody>
          </p:sp>
          <p:sp>
            <p:nvSpPr>
              <p:cNvPr id="38" name="TextBox 37">
                <a:extLst>
                  <a:ext uri="{FF2B5EF4-FFF2-40B4-BE49-F238E27FC236}">
                    <a16:creationId xmlns:a16="http://schemas.microsoft.com/office/drawing/2014/main" id="{E90607B1-095E-099F-52E3-D1530608FB1E}"/>
                  </a:ext>
                </a:extLst>
              </p:cNvPr>
              <p:cNvSpPr txBox="1"/>
              <p:nvPr/>
            </p:nvSpPr>
            <p:spPr>
              <a:xfrm>
                <a:off x="1134102" y="1625930"/>
                <a:ext cx="2869459"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Access account</a:t>
                </a:r>
                <a:endParaRPr kumimoji="0" lang="en-US" sz="2400" b="0" i="0" u="none" strike="noStrike" kern="1200" cap="none" spc="0" normalizeH="0" baseline="0" noProof="0">
                  <a:ln>
                    <a:noFill/>
                  </a:ln>
                  <a:solidFill>
                    <a:srgbClr val="007A96"/>
                  </a:solidFill>
                  <a:effectLst/>
                  <a:uLnTx/>
                  <a:uFillTx/>
                  <a:latin typeface="Arial"/>
                  <a:ea typeface="+mn-ea"/>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Arial"/>
                  </a:rPr>
                  <a:t>Register and login at www</a:t>
                </a:r>
                <a:r>
                  <a:rPr kumimoji="0" lang="en-US" sz="1500" b="0" i="0" u="none" strike="noStrike" kern="1200" cap="none" spc="0" normalizeH="0" baseline="0" noProof="0">
                    <a:ln>
                      <a:noFill/>
                    </a:ln>
                    <a:effectLst/>
                    <a:uLnTx/>
                    <a:uFillTx/>
                    <a:latin typeface="Arial"/>
                    <a:ea typeface="+mn-lt"/>
                    <a:cs typeface="Arial"/>
                  </a:rPr>
                  <a:t>.HealthEquity.com/login</a:t>
                </a:r>
                <a:endParaRPr kumimoji="0" lang="en-US" sz="1500" b="0" i="0" u="none" strike="noStrike" kern="1200" cap="none" spc="0" normalizeH="0" baseline="30000" noProof="0">
                  <a:ln>
                    <a:noFill/>
                  </a:ln>
                  <a:effectLst/>
                  <a:uLnTx/>
                  <a:uFillTx/>
                  <a:latin typeface="Arial"/>
                  <a:ea typeface="+mn-lt"/>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Submit for reimbursement via the HealthEquity online tool or mobile app</a:t>
                </a:r>
              </a:p>
              <a:p>
                <a:pPr marL="285750" indent="-285750">
                  <a:lnSpc>
                    <a:spcPct val="120000"/>
                  </a:lnSpc>
                  <a:spcAft>
                    <a:spcPts val="1200"/>
                  </a:spcAft>
                  <a:buFont typeface="Wingdings" pitchFamily="2" charset="2"/>
                  <a:buChar char="ü"/>
                  <a:defRPr/>
                </a:pPr>
                <a:r>
                  <a:rPr kumimoji="0" lang="en-US" sz="1500" i="0" u="none" strike="noStrike" kern="1200" cap="none" spc="0" normalizeH="0" baseline="0" noProof="0">
                    <a:ln>
                      <a:noFill/>
                    </a:ln>
                    <a:effectLst/>
                    <a:uLnTx/>
                    <a:uFillTx/>
                    <a:latin typeface="Arial"/>
                    <a:ea typeface="+mn-ea"/>
                    <a:cs typeface="+mn-cs"/>
                  </a:rPr>
                  <a:t>Remember to save </a:t>
                </a:r>
                <a:br>
                  <a:rPr lang="en-US" sz="1500" i="0" u="none" strike="noStrike" kern="1200" cap="none" spc="0" normalizeH="0" baseline="0" noProof="0">
                    <a:ln>
                      <a:noFill/>
                    </a:ln>
                    <a:effectLst/>
                    <a:uLnTx/>
                    <a:uFillTx/>
                    <a:latin typeface="Arial"/>
                  </a:rPr>
                </a:br>
                <a:r>
                  <a:rPr lang="en-US" sz="1500">
                    <a:latin typeface="Arial"/>
                  </a:rPr>
                  <a:t>all receipts</a:t>
                </a:r>
                <a:endParaRPr lang="en-US" sz="1500" i="0" u="none" strike="noStrike" kern="1200" cap="none" spc="0" normalizeH="0" baseline="0" noProof="0">
                  <a:ln>
                    <a:noFill/>
                  </a:ln>
                  <a:effectLst/>
                  <a:uLnTx/>
                  <a:uFillTx/>
                  <a:latin typeface="Arial"/>
                  <a:cs typeface="Arial"/>
                </a:endParaRPr>
              </a:p>
            </p:txBody>
          </p:sp>
        </p:grpSp>
        <p:cxnSp>
          <p:nvCxnSpPr>
            <p:cNvPr id="36" name="Straight Connector 35">
              <a:extLst>
                <a:ext uri="{FF2B5EF4-FFF2-40B4-BE49-F238E27FC236}">
                  <a16:creationId xmlns:a16="http://schemas.microsoft.com/office/drawing/2014/main" id="{49F00611-ECF2-F010-32BE-4ADBA56EB906}"/>
                </a:ext>
              </a:extLst>
            </p:cNvPr>
            <p:cNvCxnSpPr>
              <a:cxnSpLocks/>
            </p:cNvCxnSpPr>
            <p:nvPr/>
          </p:nvCxnSpPr>
          <p:spPr>
            <a:xfrm>
              <a:off x="947298" y="1269279"/>
              <a:ext cx="0" cy="3422442"/>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86662388"/>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4" descr="A picture containing wall, person, indoor, computer&#10;&#10;Description automatically generated">
            <a:extLst>
              <a:ext uri="{FF2B5EF4-FFF2-40B4-BE49-F238E27FC236}">
                <a16:creationId xmlns:a16="http://schemas.microsoft.com/office/drawing/2014/main" id="{D658C515-9675-BC0B-26F8-10BDB9DE0F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430"/>
          <a:stretch/>
        </p:blipFill>
        <p:spPr>
          <a:xfrm>
            <a:off x="4121834" y="2"/>
            <a:ext cx="8070165" cy="6857999"/>
          </a:xfrm>
          <a:prstGeom prst="rect">
            <a:avLst/>
          </a:prstGeom>
          <a:noFill/>
        </p:spPr>
      </p:pic>
      <p:sp>
        <p:nvSpPr>
          <p:cNvPr id="5" name="Rectangle 4">
            <a:extLst>
              <a:ext uri="{FF2B5EF4-FFF2-40B4-BE49-F238E27FC236}">
                <a16:creationId xmlns:a16="http://schemas.microsoft.com/office/drawing/2014/main" id="{B981755E-9AB9-1CCC-7B35-8AEA6DB8BF87}"/>
              </a:ext>
              <a:ext uri="{C183D7F6-B498-43B3-948B-1728B52AA6E4}">
                <adec:decorative xmlns:adec="http://schemas.microsoft.com/office/drawing/2017/decorative" val="1"/>
              </a:ext>
            </a:extLst>
          </p:cNvPr>
          <p:cNvSpPr/>
          <p:nvPr/>
        </p:nvSpPr>
        <p:spPr>
          <a:xfrm>
            <a:off x="5884075"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6" name="TextBox 5">
            <a:extLst>
              <a:ext uri="{FF2B5EF4-FFF2-40B4-BE49-F238E27FC236}">
                <a16:creationId xmlns:a16="http://schemas.microsoft.com/office/drawing/2014/main" id="{F8E961A0-A57A-F7DE-056A-3414D5C6B459}"/>
              </a:ext>
            </a:extLst>
          </p:cNvPr>
          <p:cNvSpPr txBox="1"/>
          <p:nvPr/>
        </p:nvSpPr>
        <p:spPr>
          <a:xfrm>
            <a:off x="600374" y="6348460"/>
            <a:ext cx="9091169" cy="292388"/>
          </a:xfrm>
          <a:prstGeom prst="rect">
            <a:avLst/>
          </a:prstGeom>
          <a:noFill/>
        </p:spPr>
        <p:txBody>
          <a:bodyPr wrap="square" l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A2C2C"/>
                </a:solidFill>
                <a:effectLst/>
                <a:uLnTx/>
                <a:uFillTx/>
                <a:latin typeface="Neue Haas Grotesk Text Pro" panose="020B0504020202020204" pitchFamily="34" charset="0"/>
                <a:ea typeface="+mn-ea"/>
                <a:cs typeface="Arial" pitchFamily="34" charset="0"/>
              </a:rPr>
              <a:t>Copyright © 2024 HealthEquity,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A2C2C"/>
                </a:solidFill>
                <a:effectLst/>
                <a:uLnTx/>
                <a:uFillTx/>
                <a:latin typeface="Neue Haas Grotesk Text Pro" panose="020B0504020202020204" pitchFamily="34" charset="0"/>
                <a:ea typeface="+mn-ea"/>
                <a:cs typeface="Arial" pitchFamily="34" charset="0"/>
              </a:rPr>
              <a:t>HealthEquity does not provide legal, tax or financial advice.</a:t>
            </a:r>
          </a:p>
        </p:txBody>
      </p:sp>
      <p:sp>
        <p:nvSpPr>
          <p:cNvPr id="7" name="Rectangle 6">
            <a:extLst>
              <a:ext uri="{FF2B5EF4-FFF2-40B4-BE49-F238E27FC236}">
                <a16:creationId xmlns:a16="http://schemas.microsoft.com/office/drawing/2014/main" id="{0B5A18E7-671A-186E-21C6-8FC3CE5DABB2}"/>
              </a:ext>
              <a:ext uri="{C183D7F6-B498-43B3-948B-1728B52AA6E4}">
                <adec:decorative xmlns:adec="http://schemas.microsoft.com/office/drawing/2017/decorative" val="1"/>
              </a:ext>
            </a:extLst>
          </p:cNvPr>
          <p:cNvSpPr/>
          <p:nvPr/>
        </p:nvSpPr>
        <p:spPr>
          <a:xfrm flipV="1">
            <a:off x="5857466"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grpSp>
        <p:nvGrpSpPr>
          <p:cNvPr id="8" name="Group 7">
            <a:extLst>
              <a:ext uri="{FF2B5EF4-FFF2-40B4-BE49-F238E27FC236}">
                <a16:creationId xmlns:a16="http://schemas.microsoft.com/office/drawing/2014/main" id="{1DC87DAE-B04C-DF29-CCA3-F69ADBDEBE92}"/>
              </a:ext>
            </a:extLst>
          </p:cNvPr>
          <p:cNvGrpSpPr/>
          <p:nvPr/>
        </p:nvGrpSpPr>
        <p:grpSpPr>
          <a:xfrm>
            <a:off x="2433131" y="4275130"/>
            <a:ext cx="4614224" cy="1687853"/>
            <a:chOff x="0" y="3836896"/>
            <a:chExt cx="4614224" cy="2365771"/>
          </a:xfrm>
        </p:grpSpPr>
        <p:sp>
          <p:nvSpPr>
            <p:cNvPr id="9" name="Rectangle 8">
              <a:extLst>
                <a:ext uri="{FF2B5EF4-FFF2-40B4-BE49-F238E27FC236}">
                  <a16:creationId xmlns:a16="http://schemas.microsoft.com/office/drawing/2014/main" id="{D819BC16-D058-F692-9E11-22E777BAB423}"/>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 Haas Grotesk Text Pro Regular"/>
                <a:ea typeface="+mn-ea"/>
                <a:cs typeface="+mn-cs"/>
              </a:endParaRPr>
            </a:p>
          </p:txBody>
        </p:sp>
        <p:sp>
          <p:nvSpPr>
            <p:cNvPr id="10" name="Rectangle 9">
              <a:extLst>
                <a:ext uri="{FF2B5EF4-FFF2-40B4-BE49-F238E27FC236}">
                  <a16:creationId xmlns:a16="http://schemas.microsoft.com/office/drawing/2014/main" id="{E3D69BB6-3FC0-12B5-5B34-720292235AC1}"/>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 Haas Grotesk Text Pro Regular"/>
                <a:ea typeface="+mn-ea"/>
                <a:cs typeface="+mn-cs"/>
              </a:endParaRPr>
            </a:p>
          </p:txBody>
        </p:sp>
      </p:grpSp>
      <p:sp>
        <p:nvSpPr>
          <p:cNvPr id="11" name="Text Placeholder 12">
            <a:extLst>
              <a:ext uri="{FF2B5EF4-FFF2-40B4-BE49-F238E27FC236}">
                <a16:creationId xmlns:a16="http://schemas.microsoft.com/office/drawing/2014/main" id="{E712C263-BF3E-E61E-FAC3-3369D59C9983}"/>
              </a:ext>
            </a:extLst>
          </p:cNvPr>
          <p:cNvSpPr txBox="1">
            <a:spLocks/>
          </p:cNvSpPr>
          <p:nvPr/>
        </p:nvSpPr>
        <p:spPr>
          <a:xfrm>
            <a:off x="717960" y="4566290"/>
            <a:ext cx="6249569" cy="374718"/>
          </a:xfrm>
          <a:prstGeom prst="rect">
            <a:avLst/>
          </a:prstGeom>
        </p:spPr>
        <p:txBody>
          <a:bodyPr lIns="0" r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70" rtl="0" eaLnBrk="1" fontAlgn="auto" latinLnBrk="0" hangingPunct="1">
              <a:lnSpc>
                <a:spcPct val="130000"/>
              </a:lnSpc>
              <a:spcBef>
                <a:spcPts val="0"/>
              </a:spcBef>
              <a:spcAft>
                <a:spcPts val="800"/>
              </a:spcAft>
              <a:buClrTx/>
              <a:buSzTx/>
              <a:buFont typeface="Wingdings" pitchFamily="2" charset="2"/>
              <a:buNone/>
              <a:tabLst/>
              <a:defRPr/>
            </a:pPr>
            <a:r>
              <a:rPr kumimoji="0" lang="en-US" sz="24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We’re here for you 24/7</a:t>
            </a:r>
          </a:p>
        </p:txBody>
      </p:sp>
      <p:sp>
        <p:nvSpPr>
          <p:cNvPr id="12" name="Text Placeholder 12">
            <a:extLst>
              <a:ext uri="{FF2B5EF4-FFF2-40B4-BE49-F238E27FC236}">
                <a16:creationId xmlns:a16="http://schemas.microsoft.com/office/drawing/2014/main" id="{FABF8061-8825-FF8E-A042-EFFB40085919}"/>
              </a:ext>
            </a:extLst>
          </p:cNvPr>
          <p:cNvSpPr txBox="1">
            <a:spLocks/>
          </p:cNvSpPr>
          <p:nvPr/>
        </p:nvSpPr>
        <p:spPr>
          <a:xfrm>
            <a:off x="717960" y="5164234"/>
            <a:ext cx="8136356" cy="374718"/>
          </a:xfrm>
          <a:prstGeom prst="rect">
            <a:avLst/>
          </a:prstGeom>
        </p:spPr>
        <p:txBody>
          <a:bodyPr vert="horz" wrap="square" lIns="0" tIns="0" rIns="0" bIns="0" rtlCol="0">
            <a:spAutoFit/>
          </a:bodyPr>
          <a:lstStyle>
            <a:lvl1pPr marL="0" indent="0" algn="l" defTabSz="457189" rtl="0" eaLnBrk="1" latinLnBrk="0" hangingPunct="1">
              <a:lnSpc>
                <a:spcPct val="11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70" rtl="0" eaLnBrk="1" fontAlgn="base" latinLnBrk="0" hangingPunct="1">
              <a:lnSpc>
                <a:spcPct val="110000"/>
              </a:lnSpc>
              <a:spcBef>
                <a:spcPts val="0"/>
              </a:spcBef>
              <a:spcAft>
                <a:spcPts val="800"/>
              </a:spcAft>
              <a:buClrTx/>
              <a:buSzTx/>
              <a:buFont typeface="Wingdings" pitchFamily="2" charset="2"/>
              <a:buNone/>
              <a:tabLst/>
              <a:defRPr/>
            </a:pPr>
            <a:r>
              <a:rPr kumimoji="0" lang="en-US" sz="2400" b="0" i="0" u="none" strike="noStrike" kern="1200" cap="none" spc="0" normalizeH="0" baseline="0" noProof="0">
                <a:ln>
                  <a:noFill/>
                </a:ln>
                <a:solidFill>
                  <a:srgbClr val="007F93"/>
                </a:solidFill>
                <a:effectLst/>
                <a:uLnTx/>
                <a:uFillTx/>
                <a:latin typeface="Arial" panose="020B0604020202020204" pitchFamily="34" charset="0"/>
                <a:ea typeface="+mn-ea"/>
                <a:cs typeface="Arial" panose="020B0604020202020204" pitchFamily="34" charset="0"/>
              </a:rPr>
              <a:t>866.735.8195​  |  </a:t>
            </a:r>
            <a:r>
              <a:rPr kumimoji="0" lang="en-US" sz="2400" b="0" i="0" u="none" strike="noStrike" kern="1200" cap="none" spc="0" normalizeH="0" baseline="0" noProof="0" err="1">
                <a:ln>
                  <a:noFill/>
                </a:ln>
                <a:solidFill>
                  <a:srgbClr val="007F93"/>
                </a:solidFill>
                <a:effectLst/>
                <a:uLnTx/>
                <a:uFillTx/>
                <a:latin typeface="Arial" panose="020B0604020202020204" pitchFamily="34" charset="0"/>
                <a:ea typeface="+mn-ea"/>
                <a:cs typeface="Arial" panose="020B0604020202020204" pitchFamily="34" charset="0"/>
              </a:rPr>
              <a:t>HealthEquity.com</a:t>
            </a:r>
            <a:r>
              <a:rPr kumimoji="0" lang="en-US" sz="2400" b="0" i="0" u="none" strike="noStrike" kern="1200" cap="none" spc="0" normalizeH="0" baseline="0" noProof="0">
                <a:ln>
                  <a:noFill/>
                </a:ln>
                <a:solidFill>
                  <a:srgbClr val="007F93"/>
                </a:solidFill>
                <a:effectLst/>
                <a:uLnTx/>
                <a:uFillTx/>
                <a:latin typeface="Arial" panose="020B0604020202020204" pitchFamily="34" charset="0"/>
                <a:ea typeface="+mn-ea"/>
                <a:cs typeface="Arial" panose="020B0604020202020204" pitchFamily="34" charset="0"/>
              </a:rPr>
              <a:t>/Learn</a:t>
            </a:r>
          </a:p>
        </p:txBody>
      </p:sp>
      <p:sp>
        <p:nvSpPr>
          <p:cNvPr id="13" name="Title 9">
            <a:extLst>
              <a:ext uri="{FF2B5EF4-FFF2-40B4-BE49-F238E27FC236}">
                <a16:creationId xmlns:a16="http://schemas.microsoft.com/office/drawing/2014/main" id="{86B81AA6-E3FF-250A-DE1D-EA5E8AA47179}"/>
              </a:ext>
            </a:extLst>
          </p:cNvPr>
          <p:cNvSpPr txBox="1">
            <a:spLocks/>
          </p:cNvSpPr>
          <p:nvPr/>
        </p:nvSpPr>
        <p:spPr>
          <a:xfrm>
            <a:off x="585613" y="2681866"/>
            <a:ext cx="6249473" cy="999376"/>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6400" b="1" i="0" u="none" strike="noStrike" kern="1200" cap="none" spc="0" normalizeH="0" baseline="0" noProof="0">
                <a:ln>
                  <a:noFill/>
                </a:ln>
                <a:solidFill>
                  <a:srgbClr val="4F2883"/>
                </a:solidFill>
                <a:effectLst/>
                <a:uLnTx/>
                <a:uFillTx/>
                <a:latin typeface="Arial" panose="020B0604020202020204" pitchFamily="34" charset="0"/>
                <a:ea typeface="+mj-ea"/>
                <a:cs typeface="Arial" panose="020B0604020202020204" pitchFamily="34" charset="0"/>
              </a:rPr>
              <a:t>Questions? </a:t>
            </a:r>
            <a:endParaRPr kumimoji="0" lang="en-US" sz="4267" b="1" i="0" u="none" strike="noStrike" kern="1200" cap="none" spc="0" normalizeH="0" baseline="0" noProof="0">
              <a:ln>
                <a:noFill/>
              </a:ln>
              <a:solidFill>
                <a:srgbClr val="4F2883"/>
              </a:solidFill>
              <a:effectLst/>
              <a:uLnTx/>
              <a:uFillTx/>
              <a:latin typeface="Arial" panose="020B0604020202020204" pitchFamily="34" charset="0"/>
              <a:ea typeface="+mj-ea"/>
              <a:cs typeface="Arial" panose="020B0604020202020204" pitchFamily="34" charset="0"/>
            </a:endParaRPr>
          </a:p>
        </p:txBody>
      </p:sp>
      <p:grpSp>
        <p:nvGrpSpPr>
          <p:cNvPr id="2" name="Group 1">
            <a:extLst>
              <a:ext uri="{FF2B5EF4-FFF2-40B4-BE49-F238E27FC236}">
                <a16:creationId xmlns:a16="http://schemas.microsoft.com/office/drawing/2014/main" id="{CF1DFF4B-ADDD-128A-6B22-86C4B3249BEA}"/>
              </a:ext>
            </a:extLst>
          </p:cNvPr>
          <p:cNvGrpSpPr/>
          <p:nvPr/>
        </p:nvGrpSpPr>
        <p:grpSpPr>
          <a:xfrm rot="16200000">
            <a:off x="-764258" y="764260"/>
            <a:ext cx="2077163" cy="548641"/>
            <a:chOff x="16071" y="4"/>
            <a:chExt cx="2669546" cy="705108"/>
          </a:xfrm>
        </p:grpSpPr>
        <p:sp>
          <p:nvSpPr>
            <p:cNvPr id="3" name="Rectangle 2">
              <a:extLst>
                <a:ext uri="{FF2B5EF4-FFF2-40B4-BE49-F238E27FC236}">
                  <a16:creationId xmlns:a16="http://schemas.microsoft.com/office/drawing/2014/main" id="{5443DE58-FF90-8774-882E-C4F6907D5C8B}"/>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HaasGroteskText Pro" panose="020B0504020202020204" pitchFamily="34" charset="77"/>
                <a:ea typeface="+mn-ea"/>
                <a:cs typeface="+mn-cs"/>
              </a:endParaRPr>
            </a:p>
          </p:txBody>
        </p:sp>
        <p:pic>
          <p:nvPicPr>
            <p:cNvPr id="14" name="Graphic 13">
              <a:extLst>
                <a:ext uri="{FF2B5EF4-FFF2-40B4-BE49-F238E27FC236}">
                  <a16:creationId xmlns:a16="http://schemas.microsoft.com/office/drawing/2014/main" id="{0880B5A6-19E1-833C-4589-4BD4FE0AC0A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758879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7B032E3-F2C8-2937-625A-2F668F9E47CC}"/>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a:stretch/>
        </p:blipFill>
        <p:spPr>
          <a:xfrm>
            <a:off x="4411682" y="5650"/>
            <a:ext cx="7789943" cy="6857999"/>
          </a:xfrm>
        </p:spPr>
      </p:pic>
      <p:sp>
        <p:nvSpPr>
          <p:cNvPr id="4" name="Rectangle 3">
            <a:extLst>
              <a:ext uri="{FF2B5EF4-FFF2-40B4-BE49-F238E27FC236}">
                <a16:creationId xmlns:a16="http://schemas.microsoft.com/office/drawing/2014/main" id="{E335A2D7-0980-9007-086A-DC4E22C00DE3}"/>
              </a:ext>
              <a:ext uri="{C183D7F6-B498-43B3-948B-1728B52AA6E4}">
                <adec:decorative xmlns:adec="http://schemas.microsoft.com/office/drawing/2017/decorative" val="1"/>
              </a:ext>
            </a:extLst>
          </p:cNvPr>
          <p:cNvSpPr/>
          <p:nvPr/>
        </p:nvSpPr>
        <p:spPr>
          <a:xfrm>
            <a:off x="3339631"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3" name="Rectangle 2">
            <a:extLst>
              <a:ext uri="{FF2B5EF4-FFF2-40B4-BE49-F238E27FC236}">
                <a16:creationId xmlns:a16="http://schemas.microsoft.com/office/drawing/2014/main" id="{EACD4A37-A918-D33E-4D99-E8CA3370CA2D}"/>
              </a:ext>
              <a:ext uri="{C183D7F6-B498-43B3-948B-1728B52AA6E4}">
                <adec:decorative xmlns:adec="http://schemas.microsoft.com/office/drawing/2017/decorative" val="1"/>
              </a:ext>
            </a:extLst>
          </p:cNvPr>
          <p:cNvSpPr/>
          <p:nvPr/>
        </p:nvSpPr>
        <p:spPr>
          <a:xfrm>
            <a:off x="4181187"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16" name="Title 6">
            <a:extLst>
              <a:ext uri="{FF2B5EF4-FFF2-40B4-BE49-F238E27FC236}">
                <a16:creationId xmlns:a16="http://schemas.microsoft.com/office/drawing/2014/main" id="{B0B8FB8B-C8A7-6276-54C3-F358829849DB}"/>
              </a:ext>
            </a:extLst>
          </p:cNvPr>
          <p:cNvSpPr txBox="1">
            <a:spLocks/>
          </p:cNvSpPr>
          <p:nvPr/>
        </p:nvSpPr>
        <p:spPr>
          <a:xfrm>
            <a:off x="842925" y="365761"/>
            <a:ext cx="5213135" cy="2102499"/>
          </a:xfrm>
          <a:prstGeom prst="rect">
            <a:avLst/>
          </a:prstGeom>
        </p:spPr>
        <p:txBody>
          <a:bodyPr vert="horz" wrap="square" lIns="0" tIns="0" rIns="0" bIns="0" rtlCol="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kern="1200" smtClean="0">
                <a:solidFill>
                  <a:schemeClr val="tx2"/>
                </a:solidFill>
                <a:effectLst/>
                <a:latin typeface="NeueHaasGroteskText Pro" panose="020B0504020202020204" pitchFamily="34" charset="77"/>
                <a:ea typeface="+mj-ea"/>
                <a:cs typeface="+mj-cs"/>
              </a:defRPr>
            </a:lvl1pPr>
          </a:lstStyle>
          <a:p>
            <a:pPr defTabSz="609570">
              <a:defRPr/>
            </a:pPr>
            <a:r>
              <a:rPr lang="en-US" sz="4250" dirty="0">
                <a:latin typeface="Arial" panose="020B0604020202020204" pitchFamily="34" charset="0"/>
                <a:cs typeface="Arial" panose="020B0604020202020204" pitchFamily="34" charset="0"/>
              </a:rPr>
              <a:t>Save on eligible dependent care expenses</a:t>
            </a:r>
          </a:p>
        </p:txBody>
      </p:sp>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785491" y="3133540"/>
            <a:ext cx="4181279" cy="2467913"/>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77813" defTabSz="609570">
              <a:buClr>
                <a:schemeClr val="accent1"/>
              </a:buClr>
              <a:buFont typeface="Wingdings" pitchFamily="2" charset="2"/>
              <a:buChar char="ü"/>
              <a:defRPr/>
            </a:pPr>
            <a:r>
              <a:rPr lang="en-US" sz="2000" dirty="0">
                <a:solidFill>
                  <a:srgbClr val="2A2C2C"/>
                </a:solidFill>
                <a:latin typeface="Arial" panose="020B0604020202020204" pitchFamily="34" charset="0"/>
                <a:ea typeface="Verdana"/>
                <a:cs typeface="Arial" panose="020B0604020202020204" pitchFamily="34" charset="0"/>
              </a:rPr>
              <a:t>Pre-tax payroll contributions  </a:t>
            </a:r>
            <a:endParaRPr lang="en-US" dirty="0">
              <a:latin typeface="Arial" panose="020B0604020202020204" pitchFamily="34" charset="0"/>
              <a:cs typeface="Arial" panose="020B0604020202020204" pitchFamily="34" charset="0"/>
            </a:endParaRPr>
          </a:p>
          <a:p>
            <a:pPr marL="287338" indent="-277813" defTabSz="609570">
              <a:spcAft>
                <a:spcPts val="800"/>
              </a:spcAft>
              <a:buClr>
                <a:schemeClr val="accent1"/>
              </a:buClr>
              <a:buFont typeface="Wingdings" pitchFamily="2" charset="2"/>
              <a:buChar char="ü"/>
              <a:defRPr/>
            </a:pPr>
            <a:r>
              <a:rPr lang="en-US" sz="2000" dirty="0">
                <a:solidFill>
                  <a:srgbClr val="2A2C2C"/>
                </a:solidFill>
                <a:latin typeface="Arial" panose="020B0604020202020204" pitchFamily="34" charset="0"/>
                <a:ea typeface="Verdana"/>
                <a:cs typeface="Arial" panose="020B0604020202020204" pitchFamily="34" charset="0"/>
              </a:rPr>
              <a:t>Fast, convenient payments and reimbursement</a:t>
            </a:r>
            <a:endParaRPr lang="en-US" dirty="0">
              <a:solidFill>
                <a:srgbClr val="2A2C2C"/>
              </a:solidFill>
              <a:latin typeface="Arial" panose="020B0604020202020204" pitchFamily="34" charset="0"/>
              <a:cs typeface="Arial" panose="020B0604020202020204" pitchFamily="34" charset="0"/>
            </a:endParaRPr>
          </a:p>
          <a:p>
            <a:pPr marL="287338" indent="-277813" defTabSz="609570">
              <a:spcAft>
                <a:spcPts val="800"/>
              </a:spcAft>
              <a:buClr>
                <a:schemeClr val="accent1"/>
              </a:buClr>
              <a:buFont typeface="Wingdings" pitchFamily="2" charset="2"/>
              <a:buChar char="ü"/>
              <a:defRPr/>
            </a:pPr>
            <a:r>
              <a:rPr lang="en-US" sz="2000" dirty="0">
                <a:latin typeface="Arial" panose="020B0604020202020204" pitchFamily="34" charset="0"/>
                <a:ea typeface="Verdana"/>
                <a:cs typeface="Arial" panose="020B0604020202020204" pitchFamily="34" charset="0"/>
              </a:rPr>
              <a:t>Enjoy a full year to spend your account funds </a:t>
            </a:r>
          </a:p>
          <a:p>
            <a:pPr defTabSz="609570">
              <a:spcAft>
                <a:spcPts val="800"/>
              </a:spcAft>
              <a:buFont typeface="Wingdings" pitchFamily="2" charset="2"/>
              <a:buChar char="ü"/>
              <a:defRPr/>
            </a:pPr>
            <a:endParaRPr lang="en-US" sz="2400" dirty="0">
              <a:solidFill>
                <a:srgbClr val="2A2C2C"/>
              </a:solidFill>
              <a:latin typeface="+mn-lt"/>
              <a:cs typeface="Arial"/>
            </a:endParaRPr>
          </a:p>
        </p:txBody>
      </p:sp>
    </p:spTree>
    <p:extLst>
      <p:ext uri="{BB962C8B-B14F-4D97-AF65-F5344CB8AC3E}">
        <p14:creationId xmlns:p14="http://schemas.microsoft.com/office/powerpoint/2010/main" val="592557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CBC4F7-973C-F6A7-52D7-6CCC03DC575D}"/>
              </a:ext>
            </a:extLst>
          </p:cNvPr>
          <p:cNvSpPr>
            <a:spLocks noGrp="1"/>
          </p:cNvSpPr>
          <p:nvPr>
            <p:ph type="title"/>
          </p:nvPr>
        </p:nvSpPr>
        <p:spPr>
          <a:xfrm>
            <a:off x="853442" y="365761"/>
            <a:ext cx="10836993" cy="676083"/>
          </a:xfrm>
        </p:spPr>
        <p:txBody>
          <a:bodyPr/>
          <a:lstStyle/>
          <a:p>
            <a:r>
              <a:rPr lang="en-US" sz="4250" dirty="0">
                <a:solidFill>
                  <a:srgbClr val="4F2883"/>
                </a:solidFill>
                <a:latin typeface="Arial" panose="020B0604020202020204" pitchFamily="34" charset="0"/>
                <a:cs typeface="Arial" panose="020B0604020202020204" pitchFamily="34" charset="0"/>
              </a:rPr>
              <a:t>Tax-free contributions </a:t>
            </a:r>
            <a:endParaRPr lang="en-US" sz="425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CA07129-9DB5-B906-8627-6A59D9EB2312}"/>
              </a:ext>
            </a:extLst>
          </p:cNvPr>
          <p:cNvSpPr txBox="1"/>
          <p:nvPr/>
        </p:nvSpPr>
        <p:spPr>
          <a:xfrm>
            <a:off x="4949692" y="1174364"/>
            <a:ext cx="1683024" cy="966740"/>
          </a:xfrm>
          <a:prstGeom prst="rect">
            <a:avLst/>
          </a:prstGeom>
          <a:noFill/>
        </p:spPr>
        <p:txBody>
          <a:bodyPr wrap="square" rtlCol="0">
            <a:spAutoFit/>
          </a:bodyPr>
          <a:lstStyle/>
          <a:p>
            <a:pPr algn="ctr">
              <a:lnSpc>
                <a:spcPct val="130000"/>
              </a:lnSpc>
              <a:spcAft>
                <a:spcPts val="600"/>
              </a:spcAft>
            </a:pPr>
            <a:r>
              <a:rPr lang="en-US" sz="4800" b="1" dirty="0">
                <a:solidFill>
                  <a:srgbClr val="2A2C2C"/>
                </a:solidFill>
                <a:latin typeface="Arial" panose="020B0604020202020204" pitchFamily="34" charset="0"/>
                <a:cs typeface="Arial" panose="020B0604020202020204" pitchFamily="34" charset="0"/>
              </a:rPr>
              <a:t>$50</a:t>
            </a:r>
          </a:p>
        </p:txBody>
      </p:sp>
      <p:sp>
        <p:nvSpPr>
          <p:cNvPr id="4" name="TextBox 3">
            <a:extLst>
              <a:ext uri="{FF2B5EF4-FFF2-40B4-BE49-F238E27FC236}">
                <a16:creationId xmlns:a16="http://schemas.microsoft.com/office/drawing/2014/main" id="{DC4FD69D-7BE9-9229-3C3E-83B2A425F77D}"/>
              </a:ext>
            </a:extLst>
          </p:cNvPr>
          <p:cNvSpPr txBox="1"/>
          <p:nvPr/>
        </p:nvSpPr>
        <p:spPr>
          <a:xfrm>
            <a:off x="5042456" y="2014239"/>
            <a:ext cx="2358887" cy="38170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earned income</a:t>
            </a:r>
          </a:p>
        </p:txBody>
      </p:sp>
      <p:grpSp>
        <p:nvGrpSpPr>
          <p:cNvPr id="25" name="Group 24">
            <a:extLst>
              <a:ext uri="{FF2B5EF4-FFF2-40B4-BE49-F238E27FC236}">
                <a16:creationId xmlns:a16="http://schemas.microsoft.com/office/drawing/2014/main" id="{1B00AD46-FE17-9598-C14B-4F1C0E299263}"/>
              </a:ext>
            </a:extLst>
          </p:cNvPr>
          <p:cNvGrpSpPr/>
          <p:nvPr/>
        </p:nvGrpSpPr>
        <p:grpSpPr>
          <a:xfrm>
            <a:off x="7249466" y="2718329"/>
            <a:ext cx="3491422" cy="3513951"/>
            <a:chOff x="6758084" y="2705077"/>
            <a:chExt cx="3491422" cy="3513951"/>
          </a:xfrm>
        </p:grpSpPr>
        <p:sp>
          <p:nvSpPr>
            <p:cNvPr id="24" name="Rectangle 23">
              <a:extLst>
                <a:ext uri="{FF2B5EF4-FFF2-40B4-BE49-F238E27FC236}">
                  <a16:creationId xmlns:a16="http://schemas.microsoft.com/office/drawing/2014/main" id="{265E9385-4892-162E-599E-7475977CA9E1}"/>
                </a:ext>
              </a:extLst>
            </p:cNvPr>
            <p:cNvSpPr/>
            <p:nvPr/>
          </p:nvSpPr>
          <p:spPr>
            <a:xfrm>
              <a:off x="6868902" y="2705077"/>
              <a:ext cx="3380604" cy="3513951"/>
            </a:xfrm>
            <a:prstGeom prst="rect">
              <a:avLst/>
            </a:prstGeom>
            <a:solidFill>
              <a:schemeClr val="bg1"/>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AD0AD62-F7D3-9879-E999-474BD7EB1722}"/>
                </a:ext>
              </a:extLst>
            </p:cNvPr>
            <p:cNvSpPr txBox="1"/>
            <p:nvPr/>
          </p:nvSpPr>
          <p:spPr>
            <a:xfrm>
              <a:off x="6758084" y="4303400"/>
              <a:ext cx="3458816" cy="965170"/>
            </a:xfrm>
            <a:prstGeom prst="rect">
              <a:avLst/>
            </a:prstGeom>
            <a:noFill/>
          </p:spPr>
          <p:txBody>
            <a:bodyPr wrap="square" rtlCol="0" anchor="ctr" anchorCtr="0">
              <a:noAutofit/>
            </a:bodyPr>
            <a:lstStyle/>
            <a:p>
              <a:pPr algn="ctr">
                <a:lnSpc>
                  <a:spcPct val="130000"/>
                </a:lnSpc>
                <a:spcAft>
                  <a:spcPts val="600"/>
                </a:spcAft>
              </a:pPr>
              <a:r>
                <a:rPr lang="en-US" sz="7200" b="1">
                  <a:latin typeface="Arial" panose="020B0604020202020204" pitchFamily="34" charset="0"/>
                  <a:cs typeface="Arial" panose="020B0604020202020204" pitchFamily="34" charset="0"/>
                </a:rPr>
                <a:t>$40</a:t>
              </a:r>
            </a:p>
          </p:txBody>
        </p:sp>
        <p:sp>
          <p:nvSpPr>
            <p:cNvPr id="12" name="TextBox 11">
              <a:extLst>
                <a:ext uri="{FF2B5EF4-FFF2-40B4-BE49-F238E27FC236}">
                  <a16:creationId xmlns:a16="http://schemas.microsoft.com/office/drawing/2014/main" id="{E909AE76-1682-5D3D-AFE6-3A8E3A5EC6A2}"/>
                </a:ext>
              </a:extLst>
            </p:cNvPr>
            <p:cNvSpPr txBox="1"/>
            <p:nvPr/>
          </p:nvSpPr>
          <p:spPr>
            <a:xfrm>
              <a:off x="7401343" y="5372794"/>
              <a:ext cx="2358887" cy="381708"/>
            </a:xfrm>
            <a:prstGeom prst="rect">
              <a:avLst/>
            </a:prstGeom>
            <a:noFill/>
          </p:spPr>
          <p:txBody>
            <a:bodyPr wrap="square" lIns="91440" tIns="45720" rIns="91440" bIns="45720" rtlCol="0" anchor="t">
              <a:spAutoFit/>
            </a:bodyPr>
            <a:lstStyle/>
            <a:p>
              <a:pPr algn="ctr">
                <a:lnSpc>
                  <a:spcPct val="130000"/>
                </a:lnSpc>
                <a:spcAft>
                  <a:spcPts val="600"/>
                </a:spcAft>
              </a:pPr>
              <a:r>
                <a:rPr lang="en-US" sz="1600">
                  <a:latin typeface="Arial" panose="020B0604020202020204" pitchFamily="34" charset="0"/>
                  <a:cs typeface="Arial" panose="020B0604020202020204" pitchFamily="34" charset="0"/>
                </a:rPr>
                <a:t>Spending power</a:t>
              </a:r>
            </a:p>
          </p:txBody>
        </p:sp>
        <p:sp>
          <p:nvSpPr>
            <p:cNvPr id="13" name="TextBox 12">
              <a:extLst>
                <a:ext uri="{FF2B5EF4-FFF2-40B4-BE49-F238E27FC236}">
                  <a16:creationId xmlns:a16="http://schemas.microsoft.com/office/drawing/2014/main" id="{8528EBBD-55D3-2483-44AE-F4389D264F71}"/>
                </a:ext>
              </a:extLst>
            </p:cNvPr>
            <p:cNvSpPr txBox="1"/>
            <p:nvPr/>
          </p:nvSpPr>
          <p:spPr>
            <a:xfrm>
              <a:off x="7308049" y="3989238"/>
              <a:ext cx="2358887" cy="381708"/>
            </a:xfrm>
            <a:prstGeom prst="rect">
              <a:avLst/>
            </a:prstGeom>
            <a:noFill/>
          </p:spPr>
          <p:txBody>
            <a:bodyPr wrap="square" rtlCol="0">
              <a:spAutoFit/>
            </a:bodyPr>
            <a:lstStyle/>
            <a:p>
              <a:pPr algn="ctr">
                <a:lnSpc>
                  <a:spcPct val="130000"/>
                </a:lnSpc>
                <a:spcAft>
                  <a:spcPts val="600"/>
                </a:spcAft>
              </a:pPr>
              <a:r>
                <a:rPr lang="en-US" sz="1600">
                  <a:latin typeface="Arial" panose="020B0604020202020204" pitchFamily="34" charset="0"/>
                  <a:cs typeface="Arial" panose="020B0604020202020204" pitchFamily="34" charset="0"/>
                </a:rPr>
                <a:t>$10 to Uncle Sam</a:t>
              </a:r>
            </a:p>
          </p:txBody>
        </p:sp>
        <p:sp>
          <p:nvSpPr>
            <p:cNvPr id="14" name="TextBox 13">
              <a:extLst>
                <a:ext uri="{FF2B5EF4-FFF2-40B4-BE49-F238E27FC236}">
                  <a16:creationId xmlns:a16="http://schemas.microsoft.com/office/drawing/2014/main" id="{B522E173-CBF4-CA23-8362-0A2CD60B0EA9}"/>
                </a:ext>
              </a:extLst>
            </p:cNvPr>
            <p:cNvSpPr txBox="1"/>
            <p:nvPr/>
          </p:nvSpPr>
          <p:spPr>
            <a:xfrm>
              <a:off x="6790690" y="3495762"/>
              <a:ext cx="3458816" cy="602409"/>
            </a:xfrm>
            <a:prstGeom prst="rect">
              <a:avLst/>
            </a:prstGeom>
            <a:noFill/>
          </p:spPr>
          <p:txBody>
            <a:bodyPr wrap="square" rtlCol="0">
              <a:spAutoFit/>
            </a:bodyPr>
            <a:lstStyle/>
            <a:p>
              <a:pPr algn="ctr">
                <a:lnSpc>
                  <a:spcPct val="130000"/>
                </a:lnSpc>
                <a:spcAft>
                  <a:spcPts val="600"/>
                </a:spcAft>
              </a:pPr>
              <a:r>
                <a:rPr lang="en-US" sz="2800" b="1" dirty="0">
                  <a:latin typeface="Arial" panose="020B0604020202020204" pitchFamily="34" charset="0"/>
                  <a:cs typeface="Arial" panose="020B0604020202020204" pitchFamily="34" charset="0"/>
                </a:rPr>
                <a:t>Taxed</a:t>
              </a:r>
            </a:p>
          </p:txBody>
        </p:sp>
        <p:sp>
          <p:nvSpPr>
            <p:cNvPr id="15" name="TextBox 14">
              <a:extLst>
                <a:ext uri="{FF2B5EF4-FFF2-40B4-BE49-F238E27FC236}">
                  <a16:creationId xmlns:a16="http://schemas.microsoft.com/office/drawing/2014/main" id="{16307A16-54FB-FB5C-9ED1-BAA3F16B0BC9}"/>
                </a:ext>
              </a:extLst>
            </p:cNvPr>
            <p:cNvSpPr txBox="1"/>
            <p:nvPr/>
          </p:nvSpPr>
          <p:spPr>
            <a:xfrm>
              <a:off x="6790690" y="3090170"/>
              <a:ext cx="3458816" cy="456663"/>
            </a:xfrm>
            <a:prstGeom prst="rect">
              <a:avLst/>
            </a:prstGeom>
            <a:noFill/>
          </p:spPr>
          <p:txBody>
            <a:bodyPr wrap="square" rtlCol="0">
              <a:spAutoFit/>
            </a:bodyPr>
            <a:lstStyle/>
            <a:p>
              <a:pPr algn="ctr">
                <a:lnSpc>
                  <a:spcPct val="130000"/>
                </a:lnSpc>
                <a:spcAft>
                  <a:spcPts val="600"/>
                </a:spcAft>
              </a:pPr>
              <a:r>
                <a:rPr lang="en-US" sz="2000" b="1" dirty="0">
                  <a:latin typeface="Arial" panose="020B0604020202020204" pitchFamily="34" charset="0"/>
                  <a:cs typeface="Arial" panose="020B0604020202020204" pitchFamily="34" charset="0"/>
                </a:rPr>
                <a:t>Without a DCFSA</a:t>
              </a:r>
            </a:p>
          </p:txBody>
        </p:sp>
      </p:grpSp>
      <p:grpSp>
        <p:nvGrpSpPr>
          <p:cNvPr id="26" name="Group 25">
            <a:extLst>
              <a:ext uri="{FF2B5EF4-FFF2-40B4-BE49-F238E27FC236}">
                <a16:creationId xmlns:a16="http://schemas.microsoft.com/office/drawing/2014/main" id="{35F692FC-8B7E-F30C-DC9D-864D3FA715BE}"/>
              </a:ext>
            </a:extLst>
          </p:cNvPr>
          <p:cNvGrpSpPr/>
          <p:nvPr/>
        </p:nvGrpSpPr>
        <p:grpSpPr>
          <a:xfrm>
            <a:off x="1617286" y="2718330"/>
            <a:ext cx="3380604" cy="3513951"/>
            <a:chOff x="1657042" y="2705078"/>
            <a:chExt cx="3380604" cy="3513951"/>
          </a:xfrm>
        </p:grpSpPr>
        <p:sp>
          <p:nvSpPr>
            <p:cNvPr id="17" name="Rectangle 16">
              <a:extLst>
                <a:ext uri="{FF2B5EF4-FFF2-40B4-BE49-F238E27FC236}">
                  <a16:creationId xmlns:a16="http://schemas.microsoft.com/office/drawing/2014/main" id="{96041B41-B3ED-D993-01A7-2888E749C4D2}"/>
                </a:ext>
              </a:extLst>
            </p:cNvPr>
            <p:cNvSpPr/>
            <p:nvPr/>
          </p:nvSpPr>
          <p:spPr>
            <a:xfrm>
              <a:off x="1657042" y="2705078"/>
              <a:ext cx="3380604" cy="3513951"/>
            </a:xfrm>
            <a:prstGeom prst="rect">
              <a:avLst/>
            </a:prstGeom>
            <a:solidFill>
              <a:schemeClr val="accent6">
                <a:lumMod val="20000"/>
                <a:lumOff val="80000"/>
              </a:schemeClr>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93A37E0-F7D5-2F6D-903D-E4EC795CA700}"/>
                </a:ext>
              </a:extLst>
            </p:cNvPr>
            <p:cNvSpPr txBox="1"/>
            <p:nvPr/>
          </p:nvSpPr>
          <p:spPr>
            <a:xfrm>
              <a:off x="1734042" y="4412829"/>
              <a:ext cx="3151205" cy="1382814"/>
            </a:xfrm>
            <a:prstGeom prst="rect">
              <a:avLst/>
            </a:prstGeom>
            <a:noFill/>
          </p:spPr>
          <p:txBody>
            <a:bodyPr wrap="square" rtlCol="0">
              <a:spAutoFit/>
            </a:bodyPr>
            <a:lstStyle/>
            <a:p>
              <a:pPr algn="ctr">
                <a:lnSpc>
                  <a:spcPct val="130000"/>
                </a:lnSpc>
                <a:spcAft>
                  <a:spcPts val="600"/>
                </a:spcAft>
              </a:pPr>
              <a:r>
                <a:rPr lang="en-US" sz="7200" b="1" dirty="0">
                  <a:solidFill>
                    <a:srgbClr val="2A2C2C"/>
                  </a:solidFill>
                  <a:latin typeface="Arial" panose="020B0604020202020204" pitchFamily="34" charset="0"/>
                  <a:cs typeface="Arial" panose="020B0604020202020204" pitchFamily="34" charset="0"/>
                </a:rPr>
                <a:t>$50</a:t>
              </a:r>
            </a:p>
          </p:txBody>
        </p:sp>
        <p:sp>
          <p:nvSpPr>
            <p:cNvPr id="7" name="TextBox 6">
              <a:extLst>
                <a:ext uri="{FF2B5EF4-FFF2-40B4-BE49-F238E27FC236}">
                  <a16:creationId xmlns:a16="http://schemas.microsoft.com/office/drawing/2014/main" id="{6E138D1B-180C-D156-D904-83527B5AD3F7}"/>
                </a:ext>
              </a:extLst>
            </p:cNvPr>
            <p:cNvSpPr txBox="1"/>
            <p:nvPr/>
          </p:nvSpPr>
          <p:spPr>
            <a:xfrm>
              <a:off x="2284596" y="5618093"/>
              <a:ext cx="2149099" cy="37907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Spending power</a:t>
              </a:r>
            </a:p>
          </p:txBody>
        </p:sp>
        <p:sp>
          <p:nvSpPr>
            <p:cNvPr id="8" name="TextBox 7">
              <a:extLst>
                <a:ext uri="{FF2B5EF4-FFF2-40B4-BE49-F238E27FC236}">
                  <a16:creationId xmlns:a16="http://schemas.microsoft.com/office/drawing/2014/main" id="{258B6884-445B-133F-9B61-CF684DCDC8E0}"/>
                </a:ext>
              </a:extLst>
            </p:cNvPr>
            <p:cNvSpPr txBox="1"/>
            <p:nvPr/>
          </p:nvSpPr>
          <p:spPr>
            <a:xfrm>
              <a:off x="2278559" y="4282597"/>
              <a:ext cx="2149099" cy="37907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Keep all your money</a:t>
              </a:r>
            </a:p>
          </p:txBody>
        </p:sp>
        <p:sp>
          <p:nvSpPr>
            <p:cNvPr id="9" name="TextBox 8">
              <a:extLst>
                <a:ext uri="{FF2B5EF4-FFF2-40B4-BE49-F238E27FC236}">
                  <a16:creationId xmlns:a16="http://schemas.microsoft.com/office/drawing/2014/main" id="{28D56175-42D1-BD63-0F31-3C0C5B36C9F0}"/>
                </a:ext>
              </a:extLst>
            </p:cNvPr>
            <p:cNvSpPr txBox="1"/>
            <p:nvPr/>
          </p:nvSpPr>
          <p:spPr>
            <a:xfrm>
              <a:off x="1777505" y="3782709"/>
              <a:ext cx="3151205" cy="602409"/>
            </a:xfrm>
            <a:prstGeom prst="rect">
              <a:avLst/>
            </a:prstGeom>
            <a:noFill/>
          </p:spPr>
          <p:txBody>
            <a:bodyPr wrap="square" rtlCol="0">
              <a:spAutoFit/>
            </a:bodyPr>
            <a:lstStyle/>
            <a:p>
              <a:pPr algn="ctr">
                <a:lnSpc>
                  <a:spcPct val="130000"/>
                </a:lnSpc>
                <a:spcAft>
                  <a:spcPts val="600"/>
                </a:spcAft>
              </a:pPr>
              <a:r>
                <a:rPr lang="en-US" sz="2800" b="1" dirty="0">
                  <a:solidFill>
                    <a:schemeClr val="accent1"/>
                  </a:solidFill>
                  <a:latin typeface="Arial" panose="020B0604020202020204" pitchFamily="34" charset="0"/>
                  <a:cs typeface="Arial" panose="020B0604020202020204" pitchFamily="34" charset="0"/>
                </a:rPr>
                <a:t>Not taxed</a:t>
              </a:r>
            </a:p>
          </p:txBody>
        </p:sp>
        <p:sp>
          <p:nvSpPr>
            <p:cNvPr id="10" name="TextBox 9">
              <a:extLst>
                <a:ext uri="{FF2B5EF4-FFF2-40B4-BE49-F238E27FC236}">
                  <a16:creationId xmlns:a16="http://schemas.microsoft.com/office/drawing/2014/main" id="{C059D2DB-AE21-3A7E-2121-BBFD9F5BF944}"/>
                </a:ext>
              </a:extLst>
            </p:cNvPr>
            <p:cNvSpPr txBox="1"/>
            <p:nvPr/>
          </p:nvSpPr>
          <p:spPr>
            <a:xfrm>
              <a:off x="1777505" y="3447646"/>
              <a:ext cx="3151205" cy="456663"/>
            </a:xfrm>
            <a:prstGeom prst="rect">
              <a:avLst/>
            </a:prstGeom>
            <a:noFill/>
          </p:spPr>
          <p:txBody>
            <a:bodyPr wrap="square" rtlCol="0">
              <a:spAutoFit/>
            </a:bodyPr>
            <a:lstStyle/>
            <a:p>
              <a:pPr algn="ctr">
                <a:lnSpc>
                  <a:spcPct val="130000"/>
                </a:lnSpc>
                <a:spcAft>
                  <a:spcPts val="600"/>
                </a:spcAft>
              </a:pPr>
              <a:r>
                <a:rPr lang="en-US" sz="2000" b="1">
                  <a:solidFill>
                    <a:srgbClr val="2A2C2C"/>
                  </a:solidFill>
                  <a:latin typeface="Arial" panose="020B0604020202020204" pitchFamily="34" charset="0"/>
                  <a:cs typeface="Arial" panose="020B0604020202020204" pitchFamily="34" charset="0"/>
                </a:rPr>
                <a:t>DCFSA</a:t>
              </a:r>
            </a:p>
          </p:txBody>
        </p:sp>
      </p:grpSp>
      <p:pic>
        <p:nvPicPr>
          <p:cNvPr id="21" name="Graphic 20">
            <a:extLst>
              <a:ext uri="{FF2B5EF4-FFF2-40B4-BE49-F238E27FC236}">
                <a16:creationId xmlns:a16="http://schemas.microsoft.com/office/drawing/2014/main" id="{935093D5-23E1-93E3-F3C2-A642CBA3E56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6575538" y="1319693"/>
            <a:ext cx="705478" cy="676083"/>
          </a:xfrm>
          <a:prstGeom prst="rect">
            <a:avLst/>
          </a:prstGeom>
        </p:spPr>
      </p:pic>
      <p:sp>
        <p:nvSpPr>
          <p:cNvPr id="32" name="Freeform 31">
            <a:extLst>
              <a:ext uri="{FF2B5EF4-FFF2-40B4-BE49-F238E27FC236}">
                <a16:creationId xmlns:a16="http://schemas.microsoft.com/office/drawing/2014/main" id="{B059E5C2-FD38-48A1-6F92-B088504CA863}"/>
              </a:ext>
            </a:extLst>
          </p:cNvPr>
          <p:cNvSpPr/>
          <p:nvPr/>
        </p:nvSpPr>
        <p:spPr>
          <a:xfrm>
            <a:off x="3273287"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3" name="Freeform 32">
            <a:extLst>
              <a:ext uri="{FF2B5EF4-FFF2-40B4-BE49-F238E27FC236}">
                <a16:creationId xmlns:a16="http://schemas.microsoft.com/office/drawing/2014/main" id="{C0C316E8-D8B6-75E4-1129-4902619381A7}"/>
              </a:ext>
            </a:extLst>
          </p:cNvPr>
          <p:cNvSpPr/>
          <p:nvPr/>
        </p:nvSpPr>
        <p:spPr>
          <a:xfrm flipH="1">
            <a:off x="7572316"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6" name="Graphic 15">
            <a:extLst>
              <a:ext uri="{FF2B5EF4-FFF2-40B4-BE49-F238E27FC236}">
                <a16:creationId xmlns:a16="http://schemas.microsoft.com/office/drawing/2014/main" id="{CD683CC7-2913-7245-AA1B-F0BF6736A23A}"/>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3031988" y="2941005"/>
            <a:ext cx="574802" cy="526902"/>
          </a:xfrm>
          <a:prstGeom prst="rect">
            <a:avLst/>
          </a:prstGeom>
        </p:spPr>
      </p:pic>
      <p:sp>
        <p:nvSpPr>
          <p:cNvPr id="5" name="TextBox 4">
            <a:extLst>
              <a:ext uri="{FF2B5EF4-FFF2-40B4-BE49-F238E27FC236}">
                <a16:creationId xmlns:a16="http://schemas.microsoft.com/office/drawing/2014/main" id="{B7752640-22D2-F033-AF81-23876F9C227F}"/>
              </a:ext>
            </a:extLst>
          </p:cNvPr>
          <p:cNvSpPr txBox="1"/>
          <p:nvPr/>
        </p:nvSpPr>
        <p:spPr>
          <a:xfrm>
            <a:off x="1410789" y="6487086"/>
            <a:ext cx="9731828" cy="27154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Estimated savings are based on an assumed combined federal and state income tax bracket of 20%. Actual savings will depend on your taxable income and tax status</a:t>
            </a:r>
          </a:p>
        </p:txBody>
      </p:sp>
    </p:spTree>
    <p:extLst>
      <p:ext uri="{BB962C8B-B14F-4D97-AF65-F5344CB8AC3E}">
        <p14:creationId xmlns:p14="http://schemas.microsoft.com/office/powerpoint/2010/main" val="880460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reading a book with children&#10;&#10;Description automatically generated with low confidence">
            <a:extLst>
              <a:ext uri="{FF2B5EF4-FFF2-40B4-BE49-F238E27FC236}">
                <a16:creationId xmlns:a16="http://schemas.microsoft.com/office/drawing/2014/main" id="{D9D471BD-30F9-67DD-50D9-77FC98A657D7}"/>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b="-18"/>
          <a:stretch/>
        </p:blipFill>
        <p:spPr>
          <a:xfrm>
            <a:off x="3753853" y="0"/>
            <a:ext cx="8438147" cy="6858000"/>
          </a:xfrm>
          <a:noFill/>
        </p:spPr>
      </p:pic>
      <p:sp>
        <p:nvSpPr>
          <p:cNvPr id="3" name="Rectangle 2">
            <a:extLst>
              <a:ext uri="{FF2B5EF4-FFF2-40B4-BE49-F238E27FC236}">
                <a16:creationId xmlns:a16="http://schemas.microsoft.com/office/drawing/2014/main" id="{8E2493D4-DE72-5897-6F30-75147E0C426A}"/>
              </a:ext>
              <a:ext uri="{C183D7F6-B498-43B3-948B-1728B52AA6E4}">
                <adec:decorative xmlns:adec="http://schemas.microsoft.com/office/drawing/2017/decorative" val="1"/>
              </a:ext>
            </a:extLst>
          </p:cNvPr>
          <p:cNvSpPr/>
          <p:nvPr/>
        </p:nvSpPr>
        <p:spPr>
          <a:xfrm>
            <a:off x="3370073" y="1202"/>
            <a:ext cx="3945127"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sp>
        <p:nvSpPr>
          <p:cNvPr id="6" name="Rectangle 5">
            <a:extLst>
              <a:ext uri="{FF2B5EF4-FFF2-40B4-BE49-F238E27FC236}">
                <a16:creationId xmlns:a16="http://schemas.microsoft.com/office/drawing/2014/main" id="{18678554-7D74-E37F-A1BC-B30E15659ABE}"/>
              </a:ext>
              <a:ext uri="{C183D7F6-B498-43B3-948B-1728B52AA6E4}">
                <adec:decorative xmlns:adec="http://schemas.microsoft.com/office/drawing/2017/decorative" val="1"/>
              </a:ext>
            </a:extLst>
          </p:cNvPr>
          <p:cNvSpPr/>
          <p:nvPr/>
        </p:nvSpPr>
        <p:spPr>
          <a:xfrm>
            <a:off x="3370074" y="1202"/>
            <a:ext cx="4139680"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sp>
        <p:nvSpPr>
          <p:cNvPr id="7" name="Title 6">
            <a:extLst>
              <a:ext uri="{FF2B5EF4-FFF2-40B4-BE49-F238E27FC236}">
                <a16:creationId xmlns:a16="http://schemas.microsoft.com/office/drawing/2014/main" id="{27B6B9A3-25CF-0886-1885-886410EAE66A}"/>
              </a:ext>
            </a:extLst>
          </p:cNvPr>
          <p:cNvSpPr>
            <a:spLocks noGrp="1"/>
          </p:cNvSpPr>
          <p:nvPr>
            <p:ph type="title"/>
          </p:nvPr>
        </p:nvSpPr>
        <p:spPr>
          <a:xfrm>
            <a:off x="853441" y="365761"/>
            <a:ext cx="4944243" cy="1383071"/>
          </a:xfrm>
        </p:spPr>
        <p:txBody>
          <a:bodyPr/>
          <a:lstStyle/>
          <a:p>
            <a:r>
              <a:rPr lang="en-US" sz="4250" dirty="0">
                <a:latin typeface="Arial" panose="020B0604020202020204" pitchFamily="34" charset="0"/>
                <a:cs typeface="Arial" panose="020B0604020202020204" pitchFamily="34" charset="0"/>
              </a:rPr>
              <a:t>Save </a:t>
            </a:r>
            <a:br>
              <a:rPr lang="en-US" sz="4250" dirty="0">
                <a:latin typeface="Arial" panose="020B0604020202020204" pitchFamily="34" charset="0"/>
                <a:cs typeface="Arial" panose="020B0604020202020204" pitchFamily="34" charset="0"/>
              </a:rPr>
            </a:br>
            <a:r>
              <a:rPr lang="en-US" sz="4250" dirty="0">
                <a:latin typeface="Arial" panose="020B0604020202020204" pitchFamily="34" charset="0"/>
                <a:cs typeface="Arial" panose="020B0604020202020204" pitchFamily="34" charset="0"/>
              </a:rPr>
              <a:t>$1,000</a:t>
            </a:r>
          </a:p>
        </p:txBody>
      </p:sp>
      <p:sp>
        <p:nvSpPr>
          <p:cNvPr id="8" name="Content Placeholder 7">
            <a:extLst>
              <a:ext uri="{FF2B5EF4-FFF2-40B4-BE49-F238E27FC236}">
                <a16:creationId xmlns:a16="http://schemas.microsoft.com/office/drawing/2014/main" id="{FEC15589-0F5F-6C80-6239-B16B023066BF}"/>
              </a:ext>
            </a:extLst>
          </p:cNvPr>
          <p:cNvSpPr>
            <a:spLocks noGrp="1"/>
          </p:cNvSpPr>
          <p:nvPr>
            <p:ph sz="quarter" idx="14"/>
          </p:nvPr>
        </p:nvSpPr>
        <p:spPr>
          <a:xfrm>
            <a:off x="854157" y="1957120"/>
            <a:ext cx="3308540" cy="1677511"/>
          </a:xfrm>
        </p:spPr>
        <p:txBody>
          <a:bodyPr vert="horz" lIns="0" tIns="0" rIns="0" bIns="0" rtlCol="0" anchor="t">
            <a:spAutoFit/>
          </a:bodyPr>
          <a:lstStyle/>
          <a:p>
            <a:pPr marL="0" indent="0" defTabSz="609585">
              <a:lnSpc>
                <a:spcPct val="140000"/>
              </a:lnSpc>
              <a:buNone/>
              <a:defRPr/>
            </a:pPr>
            <a:r>
              <a:rPr lang="en-US" dirty="0">
                <a:solidFill>
                  <a:srgbClr val="2A2C2C"/>
                </a:solidFill>
                <a:latin typeface="Arial" panose="020B0604020202020204" pitchFamily="34" charset="0"/>
                <a:cs typeface="Arial" panose="020B0604020202020204" pitchFamily="34" charset="0"/>
              </a:rPr>
              <a:t>Members who </a:t>
            </a:r>
            <a:r>
              <a:rPr kumimoji="0" lang="en-US" sz="2000" b="0" i="0" u="none" strike="noStrike" kern="1200" cap="none" spc="0" normalizeH="0" baseline="0" noProof="0" dirty="0">
                <a:ln>
                  <a:noFill/>
                </a:ln>
                <a:solidFill>
                  <a:srgbClr val="2A2C2C"/>
                </a:solidFill>
                <a:effectLst/>
                <a:uLnTx/>
                <a:uFillTx/>
                <a:latin typeface="Arial" panose="020B0604020202020204" pitchFamily="34" charset="0"/>
                <a:cs typeface="Arial" panose="020B0604020202020204" pitchFamily="34" charset="0"/>
              </a:rPr>
              <a:t>contribute the max to their </a:t>
            </a:r>
            <a:r>
              <a:rPr lang="en-US" dirty="0">
                <a:solidFill>
                  <a:srgbClr val="2A2C2C"/>
                </a:solidFill>
                <a:latin typeface="Arial" panose="020B0604020202020204" pitchFamily="34" charset="0"/>
                <a:cs typeface="Arial" panose="020B0604020202020204" pitchFamily="34" charset="0"/>
              </a:rPr>
              <a:t>DCFSA </a:t>
            </a:r>
            <a:r>
              <a:rPr kumimoji="0" lang="en-US" sz="2000" b="0" i="0" u="none" strike="noStrike" kern="1200" cap="none" spc="0" normalizeH="0" baseline="0" noProof="0" dirty="0">
                <a:ln>
                  <a:noFill/>
                </a:ln>
                <a:solidFill>
                  <a:srgbClr val="2A2C2C"/>
                </a:solidFill>
                <a:effectLst/>
                <a:uLnTx/>
                <a:uFillTx/>
                <a:latin typeface="Arial" panose="020B0604020202020204" pitchFamily="34" charset="0"/>
                <a:cs typeface="Arial" panose="020B0604020202020204" pitchFamily="34" charset="0"/>
              </a:rPr>
              <a:t>can save $</a:t>
            </a:r>
            <a:r>
              <a:rPr lang="en-US" dirty="0">
                <a:solidFill>
                  <a:srgbClr val="2A2C2C"/>
                </a:solidFill>
                <a:latin typeface="Arial" panose="020B0604020202020204" pitchFamily="34" charset="0"/>
                <a:cs typeface="Arial" panose="020B0604020202020204" pitchFamily="34" charset="0"/>
              </a:rPr>
              <a:t>1000 each year</a:t>
            </a:r>
            <a:r>
              <a:rPr kumimoji="0" lang="en-US" sz="2000" b="0" i="0" u="none" strike="noStrike" kern="1200" cap="none" spc="0" normalizeH="0" baseline="0" noProof="0" dirty="0">
                <a:ln>
                  <a:noFill/>
                </a:ln>
                <a:solidFill>
                  <a:srgbClr val="2A2C2C"/>
                </a:solidFill>
                <a:effectLst/>
                <a:uLnTx/>
                <a:uFillTx/>
                <a:latin typeface="Arial" panose="020B0604020202020204" pitchFamily="34" charset="0"/>
                <a:cs typeface="Arial" panose="020B0604020202020204" pitchFamily="34" charset="0"/>
              </a:rPr>
              <a:t>* on eligible expenses.</a:t>
            </a: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359A579-BC27-4DF0-A6B5-5FBB318A9148}"/>
              </a:ext>
            </a:extLst>
          </p:cNvPr>
          <p:cNvSpPr txBox="1"/>
          <p:nvPr/>
        </p:nvSpPr>
        <p:spPr>
          <a:xfrm>
            <a:off x="854156" y="5963120"/>
            <a:ext cx="3308541" cy="646331"/>
          </a:xfrm>
          <a:prstGeom prst="rect">
            <a:avLst/>
          </a:prstGeom>
          <a:noFill/>
        </p:spPr>
        <p:txBody>
          <a:bodyPr wrap="square" lIns="0" tIns="45720" rIns="91440" bIns="45720" rtlCol="0" anchor="t">
            <a:spAutoFit/>
          </a:bodyPr>
          <a:lstStyle/>
          <a:p>
            <a:pPr>
              <a:spcAft>
                <a:spcPts val="133"/>
              </a:spcAft>
              <a:defRPr/>
            </a:pPr>
            <a:r>
              <a:rPr lang="en-US" sz="900" b="0">
                <a:solidFill>
                  <a:schemeClr val="tx1">
                    <a:lumMod val="75000"/>
                    <a:lumOff val="25000"/>
                  </a:schemeClr>
                </a:solidFill>
                <a:latin typeface="Arial" panose="020B0604020202020204" pitchFamily="34" charset="0"/>
                <a:cs typeface="Arial" panose="020B0604020202020204" pitchFamily="34" charset="0"/>
              </a:rPr>
              <a:t>*The example used is for illustrative purposes only; actual savings may vary. The figure is based on average tax rate of 20%, including state, federal and FICA taxes. Savings based on contributing the maximum family amount of </a:t>
            </a:r>
            <a:r>
              <a:rPr lang="en-US" sz="900">
                <a:solidFill>
                  <a:schemeClr val="tx1">
                    <a:lumMod val="75000"/>
                    <a:lumOff val="25000"/>
                  </a:schemeClr>
                </a:solidFill>
                <a:latin typeface="Arial" panose="020B0604020202020204" pitchFamily="34" charset="0"/>
                <a:cs typeface="Arial" panose="020B0604020202020204" pitchFamily="34" charset="0"/>
              </a:rPr>
              <a:t>$5,000.</a:t>
            </a:r>
            <a:endParaRPr lang="en-US" sz="900" b="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AE5E11E4-24B2-14E0-48C6-A9802D968B25}"/>
              </a:ext>
            </a:extLst>
          </p:cNvPr>
          <p:cNvGrpSpPr/>
          <p:nvPr/>
        </p:nvGrpSpPr>
        <p:grpSpPr>
          <a:xfrm>
            <a:off x="829012" y="3774191"/>
            <a:ext cx="2579562" cy="2039579"/>
            <a:chOff x="829012" y="3774191"/>
            <a:chExt cx="2579562" cy="2039579"/>
          </a:xfrm>
        </p:grpSpPr>
        <p:sp>
          <p:nvSpPr>
            <p:cNvPr id="12" name="TextBox 11">
              <a:extLst>
                <a:ext uri="{FF2B5EF4-FFF2-40B4-BE49-F238E27FC236}">
                  <a16:creationId xmlns:a16="http://schemas.microsoft.com/office/drawing/2014/main" id="{7FDF1538-8A83-362E-8159-130B6C8B58AE}"/>
                </a:ext>
              </a:extLst>
            </p:cNvPr>
            <p:cNvSpPr txBox="1"/>
            <p:nvPr/>
          </p:nvSpPr>
          <p:spPr>
            <a:xfrm>
              <a:off x="1599104" y="4273857"/>
              <a:ext cx="358540" cy="708079"/>
            </a:xfrm>
            <a:prstGeom prst="rect">
              <a:avLst/>
            </a:prstGeom>
            <a:noFill/>
          </p:spPr>
          <p:txBody>
            <a:bodyPr wrap="square">
              <a:spAutoFit/>
            </a:bodyPr>
            <a:lstStyle/>
            <a:p>
              <a:pPr marL="0" indent="0">
                <a:lnSpc>
                  <a:spcPct val="140000"/>
                </a:lnSpc>
                <a:spcAft>
                  <a:spcPts val="0"/>
                </a:spcAft>
                <a:buNone/>
              </a:pPr>
              <a:r>
                <a:rPr lang="en-US" sz="3200">
                  <a:latin typeface="Arial" panose="020B0604020202020204" pitchFamily="34" charset="0"/>
                  <a:cs typeface="Arial" panose="020B0604020202020204" pitchFamily="34" charset="0"/>
                </a:rPr>
                <a:t>x</a:t>
              </a:r>
            </a:p>
          </p:txBody>
        </p:sp>
        <p:sp>
          <p:nvSpPr>
            <p:cNvPr id="13" name="TextBox 12">
              <a:extLst>
                <a:ext uri="{FF2B5EF4-FFF2-40B4-BE49-F238E27FC236}">
                  <a16:creationId xmlns:a16="http://schemas.microsoft.com/office/drawing/2014/main" id="{959D4DFB-C8B8-BCD4-03B2-33A25AE1046B}"/>
                </a:ext>
              </a:extLst>
            </p:cNvPr>
            <p:cNvSpPr txBox="1"/>
            <p:nvPr/>
          </p:nvSpPr>
          <p:spPr>
            <a:xfrm>
              <a:off x="829012" y="3774191"/>
              <a:ext cx="2516632" cy="671146"/>
            </a:xfrm>
            <a:prstGeom prst="rect">
              <a:avLst/>
            </a:prstGeom>
            <a:noFill/>
          </p:spPr>
          <p:txBody>
            <a:bodyPr wrap="square" rtlCol="0">
              <a:spAutoFit/>
            </a:bodyPr>
            <a:lstStyle/>
            <a:p>
              <a:pPr algn="r">
                <a:lnSpc>
                  <a:spcPct val="130000"/>
                </a:lnSpc>
                <a:spcAft>
                  <a:spcPts val="600"/>
                </a:spcAft>
              </a:pPr>
              <a:r>
                <a:rPr lang="en-US" sz="3200">
                  <a:latin typeface="Arial" panose="020B0604020202020204" pitchFamily="34" charset="0"/>
                  <a:cs typeface="Arial" panose="020B0604020202020204" pitchFamily="34" charset="0"/>
                </a:rPr>
                <a:t>$5,000</a:t>
              </a:r>
            </a:p>
          </p:txBody>
        </p:sp>
        <p:sp>
          <p:nvSpPr>
            <p:cNvPr id="14" name="TextBox 13">
              <a:extLst>
                <a:ext uri="{FF2B5EF4-FFF2-40B4-BE49-F238E27FC236}">
                  <a16:creationId xmlns:a16="http://schemas.microsoft.com/office/drawing/2014/main" id="{50C8B22B-6CB6-3932-EE29-622AB39DA4D7}"/>
                </a:ext>
              </a:extLst>
            </p:cNvPr>
            <p:cNvSpPr txBox="1"/>
            <p:nvPr/>
          </p:nvSpPr>
          <p:spPr>
            <a:xfrm>
              <a:off x="2156060" y="4310790"/>
              <a:ext cx="1189584" cy="671146"/>
            </a:xfrm>
            <a:prstGeom prst="rect">
              <a:avLst/>
            </a:prstGeom>
            <a:noFill/>
          </p:spPr>
          <p:txBody>
            <a:bodyPr wrap="square" rtlCol="0">
              <a:spAutoFit/>
            </a:bodyPr>
            <a:lstStyle/>
            <a:p>
              <a:pPr algn="r">
                <a:lnSpc>
                  <a:spcPct val="130000"/>
                </a:lnSpc>
                <a:spcAft>
                  <a:spcPts val="600"/>
                </a:spcAft>
              </a:pPr>
              <a:r>
                <a:rPr lang="en-US" sz="3200">
                  <a:latin typeface="Arial" panose="020B0604020202020204" pitchFamily="34" charset="0"/>
                  <a:cs typeface="Arial" panose="020B0604020202020204" pitchFamily="34" charset="0"/>
                </a:rPr>
                <a:t>20%</a:t>
              </a:r>
            </a:p>
          </p:txBody>
        </p:sp>
        <p:sp>
          <p:nvSpPr>
            <p:cNvPr id="15" name="TextBox 14">
              <a:extLst>
                <a:ext uri="{FF2B5EF4-FFF2-40B4-BE49-F238E27FC236}">
                  <a16:creationId xmlns:a16="http://schemas.microsoft.com/office/drawing/2014/main" id="{94154964-B910-6CBC-16D8-E28224C3E56A}"/>
                </a:ext>
              </a:extLst>
            </p:cNvPr>
            <p:cNvSpPr txBox="1"/>
            <p:nvPr/>
          </p:nvSpPr>
          <p:spPr>
            <a:xfrm>
              <a:off x="829012" y="4919936"/>
              <a:ext cx="2516632" cy="893834"/>
            </a:xfrm>
            <a:prstGeom prst="rect">
              <a:avLst/>
            </a:prstGeom>
            <a:noFill/>
          </p:spPr>
          <p:txBody>
            <a:bodyPr wrap="square" rtlCol="0">
              <a:spAutoFit/>
            </a:bodyPr>
            <a:lstStyle/>
            <a:p>
              <a:pPr algn="r">
                <a:lnSpc>
                  <a:spcPct val="130000"/>
                </a:lnSpc>
                <a:spcAft>
                  <a:spcPts val="600"/>
                </a:spcAft>
              </a:pPr>
              <a:r>
                <a:rPr lang="en-US" sz="4400" b="1" dirty="0">
                  <a:solidFill>
                    <a:schemeClr val="accent1"/>
                  </a:solidFill>
                  <a:latin typeface="Arial" panose="020B0604020202020204" pitchFamily="34" charset="0"/>
                  <a:cs typeface="Arial" panose="020B0604020202020204" pitchFamily="34" charset="0"/>
                </a:rPr>
                <a:t>$1,000</a:t>
              </a:r>
            </a:p>
          </p:txBody>
        </p:sp>
        <p:cxnSp>
          <p:nvCxnSpPr>
            <p:cNvPr id="17" name="Straight Connector 16">
              <a:extLst>
                <a:ext uri="{FF2B5EF4-FFF2-40B4-BE49-F238E27FC236}">
                  <a16:creationId xmlns:a16="http://schemas.microsoft.com/office/drawing/2014/main" id="{C28F73BA-1946-42A9-B87D-86D0CEB2D070}"/>
                </a:ext>
              </a:extLst>
            </p:cNvPr>
            <p:cNvCxnSpPr/>
            <p:nvPr/>
          </p:nvCxnSpPr>
          <p:spPr>
            <a:xfrm>
              <a:off x="1222408" y="4981936"/>
              <a:ext cx="2186166"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66104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397FE1-7AD0-01D7-6011-A6598FD21247}"/>
              </a:ext>
              <a:ext uri="{C183D7F6-B498-43B3-948B-1728B52AA6E4}">
                <adec:decorative xmlns:adec="http://schemas.microsoft.com/office/drawing/2017/decorative" val="1"/>
              </a:ext>
            </a:extLst>
          </p:cNvPr>
          <p:cNvSpPr/>
          <p:nvPr/>
        </p:nvSpPr>
        <p:spPr>
          <a:xfrm>
            <a:off x="6760020" y="1"/>
            <a:ext cx="543198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b="1">
              <a:solidFill>
                <a:srgbClr val="00AAC6"/>
              </a:solidFill>
              <a:latin typeface="Arial" panose="020B0604020202020204" pitchFamily="34" charset="0"/>
            </a:endParaRPr>
          </a:p>
        </p:txBody>
      </p:sp>
      <p:grpSp>
        <p:nvGrpSpPr>
          <p:cNvPr id="12" name="Group 11">
            <a:extLst>
              <a:ext uri="{FF2B5EF4-FFF2-40B4-BE49-F238E27FC236}">
                <a16:creationId xmlns:a16="http://schemas.microsoft.com/office/drawing/2014/main" id="{0FEC81D8-F30F-AD81-3670-F7F1221D65BD}"/>
              </a:ext>
              <a:ext uri="{C183D7F6-B498-43B3-948B-1728B52AA6E4}">
                <adec:decorative xmlns:adec="http://schemas.microsoft.com/office/drawing/2017/decorative" val="1"/>
              </a:ext>
            </a:extLst>
          </p:cNvPr>
          <p:cNvGrpSpPr/>
          <p:nvPr/>
        </p:nvGrpSpPr>
        <p:grpSpPr>
          <a:xfrm>
            <a:off x="916924" y="577208"/>
            <a:ext cx="1031154" cy="1031152"/>
            <a:chOff x="4181310" y="1066071"/>
            <a:chExt cx="773365" cy="773364"/>
          </a:xfrm>
        </p:grpSpPr>
        <p:sp>
          <p:nvSpPr>
            <p:cNvPr id="13" name="Oval 12">
              <a:extLst>
                <a:ext uri="{FF2B5EF4-FFF2-40B4-BE49-F238E27FC236}">
                  <a16:creationId xmlns:a16="http://schemas.microsoft.com/office/drawing/2014/main" id="{BD69A89D-5B3E-D02C-900D-FADBA888FC74}"/>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129E812-713F-D787-2097-4AE1FFD4AD8C}"/>
                </a:ext>
                <a:ext uri="{C183D7F6-B498-43B3-948B-1728B52AA6E4}">
                  <adec:decorative xmlns:adec="http://schemas.microsoft.com/office/drawing/2017/decorative" val="1"/>
                </a:ext>
              </a:extLst>
            </p:cNvPr>
            <p:cNvSpPr txBox="1"/>
            <p:nvPr/>
          </p:nvSpPr>
          <p:spPr>
            <a:xfrm>
              <a:off x="4181310" y="1257293"/>
              <a:ext cx="773365" cy="517834"/>
            </a:xfrm>
            <a:prstGeom prst="rect">
              <a:avLst/>
            </a:prstGeom>
            <a:noFill/>
          </p:spPr>
          <p:txBody>
            <a:bodyPr wrap="square" rtlCol="0">
              <a:spAutoFit/>
            </a:bodyPr>
            <a:lstStyle/>
            <a:p>
              <a:pPr algn="ctr" defTabSz="609570">
                <a:lnSpc>
                  <a:spcPts val="4613"/>
                </a:lnSpc>
              </a:pPr>
              <a:r>
                <a:rPr lang="en-US" sz="5333" b="1">
                  <a:solidFill>
                    <a:srgbClr val="FFFFFF"/>
                  </a:solidFill>
                  <a:latin typeface="Arial" panose="020B0604020202020204" pitchFamily="34" charset="0"/>
                  <a:cs typeface="Arial" panose="020B0604020202020204" pitchFamily="34" charset="0"/>
                </a:rPr>
                <a:t>?</a:t>
              </a:r>
            </a:p>
          </p:txBody>
        </p:sp>
      </p:grpSp>
      <p:sp>
        <p:nvSpPr>
          <p:cNvPr id="17" name="TextBox 16">
            <a:extLst>
              <a:ext uri="{FF2B5EF4-FFF2-40B4-BE49-F238E27FC236}">
                <a16:creationId xmlns:a16="http://schemas.microsoft.com/office/drawing/2014/main" id="{56365BE2-0616-C949-12A2-795A94C27AD4}"/>
              </a:ext>
            </a:extLst>
          </p:cNvPr>
          <p:cNvSpPr txBox="1"/>
          <p:nvPr/>
        </p:nvSpPr>
        <p:spPr>
          <a:xfrm>
            <a:off x="7657419" y="1839171"/>
            <a:ext cx="3361680" cy="2925801"/>
          </a:xfrm>
          <a:prstGeom prst="rect">
            <a:avLst/>
          </a:prstGeom>
          <a:noFill/>
        </p:spPr>
        <p:txBody>
          <a:bodyPr wrap="square" rtlCol="0">
            <a:spAutoFit/>
          </a:bodyPr>
          <a:lstStyle/>
          <a:p>
            <a:pPr marL="460375" indent="-463550" defTabSz="609570">
              <a:lnSpc>
                <a:spcPct val="120000"/>
              </a:lnSpc>
              <a:spcAft>
                <a:spcPts val="2200"/>
              </a:spcAft>
              <a:buFont typeface="+mj-lt"/>
              <a:buAutoNum type="alphaUcPeriod"/>
            </a:pPr>
            <a:r>
              <a:rPr lang="en-US" sz="2000" dirty="0">
                <a:solidFill>
                  <a:srgbClr val="2A2C2C"/>
                </a:solidFill>
                <a:latin typeface="Arial" panose="020B0604020202020204" pitchFamily="34" charset="0"/>
                <a:cs typeface="Arial" panose="020B0604020202020204" pitchFamily="34" charset="0"/>
              </a:rPr>
              <a:t>Your entire annual contribution amount is available on the first day of the plan year</a:t>
            </a:r>
          </a:p>
          <a:p>
            <a:pPr marL="460375" indent="-463550" defTabSz="609570">
              <a:lnSpc>
                <a:spcPct val="120000"/>
              </a:lnSpc>
              <a:spcAft>
                <a:spcPts val="1600"/>
              </a:spcAft>
              <a:buFont typeface="+mj-lt"/>
              <a:buAutoNum type="alphaUcPeriod"/>
            </a:pPr>
            <a:r>
              <a:rPr lang="en-US" sz="2000" dirty="0">
                <a:solidFill>
                  <a:srgbClr val="2A2C2C"/>
                </a:solidFill>
                <a:latin typeface="Arial" panose="020B0604020202020204" pitchFamily="34" charset="0"/>
                <a:cs typeface="Arial" panose="020B0604020202020204" pitchFamily="34" charset="0"/>
              </a:rPr>
              <a:t>Your account funds are available only as you make contributions</a:t>
            </a:r>
          </a:p>
        </p:txBody>
      </p:sp>
      <p:sp>
        <p:nvSpPr>
          <p:cNvPr id="3" name="Title 59">
            <a:extLst>
              <a:ext uri="{FF2B5EF4-FFF2-40B4-BE49-F238E27FC236}">
                <a16:creationId xmlns:a16="http://schemas.microsoft.com/office/drawing/2014/main" id="{C7976B4F-B923-D6A1-92E0-EB2FFD82E4F2}"/>
              </a:ext>
            </a:extLst>
          </p:cNvPr>
          <p:cNvSpPr txBox="1">
            <a:spLocks/>
          </p:cNvSpPr>
          <p:nvPr/>
        </p:nvSpPr>
        <p:spPr>
          <a:xfrm>
            <a:off x="853443" y="1839171"/>
            <a:ext cx="5096783"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a:lnSpc>
                <a:spcPct val="110000"/>
              </a:lnSpc>
            </a:pPr>
            <a:r>
              <a:rPr lang="en-US" dirty="0">
                <a:latin typeface="Arial" panose="020B0604020202020204" pitchFamily="34" charset="0"/>
                <a:cs typeface="Arial" panose="020B0604020202020204" pitchFamily="34" charset="0"/>
              </a:rPr>
              <a:t>Which of the following is true about your DCFSA funds availability?</a:t>
            </a:r>
          </a:p>
        </p:txBody>
      </p:sp>
    </p:spTree>
    <p:extLst>
      <p:ext uri="{BB962C8B-B14F-4D97-AF65-F5344CB8AC3E}">
        <p14:creationId xmlns:p14="http://schemas.microsoft.com/office/powerpoint/2010/main" val="3668342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608605A-2ABA-6E47-5E0B-0BC0AA2F5964}"/>
              </a:ext>
              <a:ext uri="{C183D7F6-B498-43B3-948B-1728B52AA6E4}">
                <adec:decorative xmlns:adec="http://schemas.microsoft.com/office/drawing/2017/decorative" val="1"/>
              </a:ext>
            </a:extLst>
          </p:cNvPr>
          <p:cNvGrpSpPr/>
          <p:nvPr/>
        </p:nvGrpSpPr>
        <p:grpSpPr>
          <a:xfrm>
            <a:off x="916924" y="577208"/>
            <a:ext cx="1031154" cy="1031152"/>
            <a:chOff x="4181310" y="1066071"/>
            <a:chExt cx="773365" cy="773364"/>
          </a:xfrm>
        </p:grpSpPr>
        <p:sp>
          <p:nvSpPr>
            <p:cNvPr id="14" name="Oval 13">
              <a:extLst>
                <a:ext uri="{FF2B5EF4-FFF2-40B4-BE49-F238E27FC236}">
                  <a16:creationId xmlns:a16="http://schemas.microsoft.com/office/drawing/2014/main" id="{936AE2D6-DBA6-C25D-3D95-69E40E4D5AF2}"/>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A414282-EB51-B9D4-FA52-FCB6606B858A}"/>
                </a:ext>
                <a:ext uri="{C183D7F6-B498-43B3-948B-1728B52AA6E4}">
                  <adec:decorative xmlns:adec="http://schemas.microsoft.com/office/drawing/2017/decorative" val="1"/>
                </a:ext>
              </a:extLst>
            </p:cNvPr>
            <p:cNvSpPr txBox="1"/>
            <p:nvPr/>
          </p:nvSpPr>
          <p:spPr>
            <a:xfrm>
              <a:off x="4181310" y="1257293"/>
              <a:ext cx="773365" cy="517834"/>
            </a:xfrm>
            <a:prstGeom prst="rect">
              <a:avLst/>
            </a:prstGeom>
            <a:noFill/>
          </p:spPr>
          <p:txBody>
            <a:bodyPr wrap="square" rtlCol="0">
              <a:spAutoFit/>
            </a:bodyPr>
            <a:lstStyle/>
            <a:p>
              <a:pPr algn="ctr" defTabSz="609570">
                <a:lnSpc>
                  <a:spcPts val="4613"/>
                </a:lnSpc>
              </a:pPr>
              <a:r>
                <a:rPr lang="en-US" sz="5333" b="1">
                  <a:solidFill>
                    <a:srgbClr val="FFFFFF"/>
                  </a:solidFill>
                  <a:latin typeface="Arial" panose="020B0604020202020204" pitchFamily="34" charset="0"/>
                  <a:cs typeface="Arial" panose="020B0604020202020204" pitchFamily="34" charset="0"/>
                </a:rPr>
                <a:t>B</a:t>
              </a:r>
            </a:p>
          </p:txBody>
        </p:sp>
      </p:grpSp>
      <p:sp>
        <p:nvSpPr>
          <p:cNvPr id="17" name="Title 59">
            <a:extLst>
              <a:ext uri="{FF2B5EF4-FFF2-40B4-BE49-F238E27FC236}">
                <a16:creationId xmlns:a16="http://schemas.microsoft.com/office/drawing/2014/main" id="{9340F616-F5FF-B3B6-0DCB-5781280CF40D}"/>
              </a:ext>
            </a:extLst>
          </p:cNvPr>
          <p:cNvSpPr txBox="1">
            <a:spLocks/>
          </p:cNvSpPr>
          <p:nvPr/>
        </p:nvSpPr>
        <p:spPr>
          <a:xfrm>
            <a:off x="853444" y="1839171"/>
            <a:ext cx="6461756"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defTabSz="609570">
              <a:lnSpc>
                <a:spcPct val="110000"/>
              </a:lnSpc>
              <a:spcAft>
                <a:spcPts val="600"/>
              </a:spcAft>
            </a:pPr>
            <a:r>
              <a:rPr lang="en-US" sz="4270" dirty="0">
                <a:latin typeface="Arial" panose="020B0604020202020204" pitchFamily="34" charset="0"/>
                <a:cs typeface="Arial" panose="020B0604020202020204" pitchFamily="34" charset="0"/>
              </a:rPr>
              <a:t>Your account funds become available as </a:t>
            </a:r>
            <a:br>
              <a:rPr lang="en-US" sz="4270" dirty="0">
                <a:latin typeface="Arial" panose="020B0604020202020204" pitchFamily="34" charset="0"/>
                <a:cs typeface="Arial" panose="020B0604020202020204" pitchFamily="34" charset="0"/>
              </a:rPr>
            </a:br>
            <a:r>
              <a:rPr lang="en-US" sz="4270" dirty="0">
                <a:latin typeface="Arial" panose="020B0604020202020204" pitchFamily="34" charset="0"/>
                <a:cs typeface="Arial" panose="020B0604020202020204" pitchFamily="34" charset="0"/>
              </a:rPr>
              <a:t>you make contributions.</a:t>
            </a:r>
            <a:endParaRPr lang="en-US" sz="4270" baseline="30000" dirty="0">
              <a:latin typeface="Arial" panose="020B0604020202020204" pitchFamily="34" charset="0"/>
              <a:cs typeface="Arial" panose="020B0604020202020204" pitchFamily="34" charset="0"/>
            </a:endParaRPr>
          </a:p>
        </p:txBody>
      </p:sp>
      <p:pic>
        <p:nvPicPr>
          <p:cNvPr id="20" name="Graphic 19">
            <a:extLst>
              <a:ext uri="{FF2B5EF4-FFF2-40B4-BE49-F238E27FC236}">
                <a16:creationId xmlns:a16="http://schemas.microsoft.com/office/drawing/2014/main" id="{472F6935-E768-99F4-7D91-C030F417567A}"/>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9801226" y="3963589"/>
            <a:ext cx="1979612" cy="2568145"/>
          </a:xfrm>
          <a:prstGeom prst="rect">
            <a:avLst/>
          </a:prstGeom>
        </p:spPr>
      </p:pic>
    </p:spTree>
    <p:extLst>
      <p:ext uri="{BB962C8B-B14F-4D97-AF65-F5344CB8AC3E}">
        <p14:creationId xmlns:p14="http://schemas.microsoft.com/office/powerpoint/2010/main" val="2572486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1C9EEA46-DED5-90E1-D861-5812AD993854}"/>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l="-19582"/>
          <a:stretch/>
        </p:blipFill>
        <p:spPr>
          <a:xfrm>
            <a:off x="853019" y="5261"/>
            <a:ext cx="11338982" cy="6857999"/>
          </a:xfrm>
          <a:noFill/>
        </p:spPr>
      </p:pic>
      <p:sp>
        <p:nvSpPr>
          <p:cNvPr id="7" name="Rectangle 6">
            <a:extLst>
              <a:ext uri="{FF2B5EF4-FFF2-40B4-BE49-F238E27FC236}">
                <a16:creationId xmlns:a16="http://schemas.microsoft.com/office/drawing/2014/main" id="{92853311-5147-92B7-3839-9BC82E6BB762}"/>
              </a:ext>
              <a:ext uri="{C183D7F6-B498-43B3-948B-1728B52AA6E4}">
                <adec:decorative xmlns:adec="http://schemas.microsoft.com/office/drawing/2017/decorative" val="1"/>
              </a:ext>
            </a:extLst>
          </p:cNvPr>
          <p:cNvSpPr/>
          <p:nvPr/>
        </p:nvSpPr>
        <p:spPr>
          <a:xfrm>
            <a:off x="2522773" y="10521"/>
            <a:ext cx="4134059" cy="6856798"/>
          </a:xfrm>
          <a:prstGeom prst="rect">
            <a:avLst/>
          </a:prstGeom>
          <a:gradFill flip="none" rotWithShape="1">
            <a:gsLst>
              <a:gs pos="100000">
                <a:schemeClr val="bg1">
                  <a:alpha val="0"/>
                </a:schemeClr>
              </a:gs>
              <a:gs pos="21000">
                <a:schemeClr val="bg1"/>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1" name="Rectangle 10">
            <a:extLst>
              <a:ext uri="{FF2B5EF4-FFF2-40B4-BE49-F238E27FC236}">
                <a16:creationId xmlns:a16="http://schemas.microsoft.com/office/drawing/2014/main" id="{1F4AF2C3-2AB2-A991-6A58-22FD21DA185F}"/>
              </a:ext>
              <a:ext uri="{C183D7F6-B498-43B3-948B-1728B52AA6E4}">
                <adec:decorative xmlns:adec="http://schemas.microsoft.com/office/drawing/2017/decorative" val="1"/>
              </a:ext>
            </a:extLst>
          </p:cNvPr>
          <p:cNvSpPr/>
          <p:nvPr/>
        </p:nvSpPr>
        <p:spPr>
          <a:xfrm>
            <a:off x="2687365" y="1202"/>
            <a:ext cx="3408635" cy="6856798"/>
          </a:xfrm>
          <a:prstGeom prst="rect">
            <a:avLst/>
          </a:prstGeom>
          <a:gradFill flip="none" rotWithShape="1">
            <a:gsLst>
              <a:gs pos="100000">
                <a:schemeClr val="bg1">
                  <a:alpha val="0"/>
                </a:schemeClr>
              </a:gs>
              <a:gs pos="21000">
                <a:schemeClr val="bg1"/>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4" name="Title 3">
            <a:extLst>
              <a:ext uri="{FF2B5EF4-FFF2-40B4-BE49-F238E27FC236}">
                <a16:creationId xmlns:a16="http://schemas.microsoft.com/office/drawing/2014/main" id="{0EEB247A-318F-60FB-2D4F-1EC7BAF8E140}"/>
              </a:ext>
            </a:extLst>
          </p:cNvPr>
          <p:cNvSpPr>
            <a:spLocks noGrp="1"/>
          </p:cNvSpPr>
          <p:nvPr>
            <p:ph type="title"/>
          </p:nvPr>
        </p:nvSpPr>
        <p:spPr>
          <a:xfrm>
            <a:off x="853442" y="365761"/>
            <a:ext cx="5247652" cy="1388585"/>
          </a:xfrm>
        </p:spPr>
        <p:txBody>
          <a:bodyPr/>
          <a:lstStyle/>
          <a:p>
            <a:r>
              <a:rPr lang="en-US" dirty="0">
                <a:latin typeface="Arial" panose="020B0604020202020204" pitchFamily="34" charset="0"/>
                <a:cs typeface="Arial" panose="020B0604020202020204" pitchFamily="34" charset="0"/>
              </a:rPr>
              <a:t>A DCFSA is com</a:t>
            </a:r>
            <a:r>
              <a:rPr lang="en-US" spc="-200"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atible with:</a:t>
            </a:r>
          </a:p>
        </p:txBody>
      </p:sp>
      <p:sp>
        <p:nvSpPr>
          <p:cNvPr id="6" name="Content Placeholder 5">
            <a:extLst>
              <a:ext uri="{FF2B5EF4-FFF2-40B4-BE49-F238E27FC236}">
                <a16:creationId xmlns:a16="http://schemas.microsoft.com/office/drawing/2014/main" id="{1CC3C7AE-2154-25E2-9C97-D192047676C7}"/>
              </a:ext>
            </a:extLst>
          </p:cNvPr>
          <p:cNvSpPr>
            <a:spLocks noGrp="1"/>
          </p:cNvSpPr>
          <p:nvPr>
            <p:ph sz="quarter" idx="14"/>
          </p:nvPr>
        </p:nvSpPr>
        <p:spPr>
          <a:xfrm>
            <a:off x="1604457" y="2188834"/>
            <a:ext cx="3408635" cy="2631490"/>
          </a:xfrm>
        </p:spPr>
        <p:txBody>
          <a:bodyPr/>
          <a:lstStyle/>
          <a:p>
            <a:pPr marL="16933" indent="0">
              <a:lnSpc>
                <a:spcPct val="100000"/>
              </a:lnSpc>
              <a:spcAft>
                <a:spcPts val="3600"/>
              </a:spcAft>
              <a:buClr>
                <a:schemeClr val="tx1"/>
              </a:buClr>
              <a:buNone/>
            </a:pPr>
            <a:r>
              <a:rPr lang="en-US" sz="2400" b="1" dirty="0">
                <a:latin typeface="Arial" panose="020B0604020202020204" pitchFamily="34" charset="0"/>
                <a:cs typeface="Arial" panose="020B0604020202020204" pitchFamily="34" charset="0"/>
              </a:rPr>
              <a:t>HSA</a:t>
            </a:r>
            <a:br>
              <a:rPr lang="en-US" sz="22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Health Savings Account</a:t>
            </a:r>
          </a:p>
          <a:p>
            <a:pPr marL="16933" indent="0">
              <a:lnSpc>
                <a:spcPct val="100000"/>
              </a:lnSpc>
              <a:spcAft>
                <a:spcPts val="3600"/>
              </a:spcAft>
              <a:buClr>
                <a:schemeClr val="tx1"/>
              </a:buClr>
              <a:buNone/>
            </a:pPr>
            <a:r>
              <a:rPr lang="en-US" sz="2400" b="1" dirty="0">
                <a:latin typeface="Arial" panose="020B0604020202020204" pitchFamily="34" charset="0"/>
                <a:cs typeface="Arial" panose="020B0604020202020204" pitchFamily="34" charset="0"/>
              </a:rPr>
              <a:t>Healthcare FSA</a:t>
            </a:r>
            <a:br>
              <a:rPr lang="en-US" sz="22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Healthcare Flexible Spending Account</a:t>
            </a:r>
          </a:p>
          <a:p>
            <a:pPr marL="16933" indent="0">
              <a:lnSpc>
                <a:spcPct val="100000"/>
              </a:lnSpc>
              <a:spcAft>
                <a:spcPts val="3600"/>
              </a:spcAft>
              <a:buClr>
                <a:schemeClr val="tx1"/>
              </a:buClr>
              <a:buNone/>
            </a:pPr>
            <a:r>
              <a:rPr lang="en-US" sz="2400" b="1" dirty="0">
                <a:latin typeface="Arial" panose="020B0604020202020204" pitchFamily="34" charset="0"/>
                <a:cs typeface="Arial" panose="020B0604020202020204" pitchFamily="34" charset="0"/>
              </a:rPr>
              <a:t>HRA</a:t>
            </a:r>
            <a:br>
              <a:rPr lang="en-US" sz="22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Health Reimbursement Arrangement</a:t>
            </a:r>
          </a:p>
        </p:txBody>
      </p:sp>
      <p:pic>
        <p:nvPicPr>
          <p:cNvPr id="12" name="Graphic 11">
            <a:extLst>
              <a:ext uri="{FF2B5EF4-FFF2-40B4-BE49-F238E27FC236}">
                <a16:creationId xmlns:a16="http://schemas.microsoft.com/office/drawing/2014/main" id="{5400BD8D-E56D-82F5-FA25-999FC43B8DAA}"/>
              </a:ext>
            </a:extLst>
          </p:cNvPr>
          <p:cNvPicPr>
            <a:picLocks/>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81286" y="2259353"/>
            <a:ext cx="558579" cy="375296"/>
          </a:xfrm>
          <a:prstGeom prst="rect">
            <a:avLst/>
          </a:prstGeom>
        </p:spPr>
      </p:pic>
      <p:pic>
        <p:nvPicPr>
          <p:cNvPr id="13" name="Graphic 12">
            <a:extLst>
              <a:ext uri="{FF2B5EF4-FFF2-40B4-BE49-F238E27FC236}">
                <a16:creationId xmlns:a16="http://schemas.microsoft.com/office/drawing/2014/main" id="{47B69F8F-FB8A-20EE-C8B9-63D9E21024BD}"/>
              </a:ext>
            </a:extLst>
          </p:cNvPr>
          <p:cNvPicPr>
            <a:picLocks/>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6182" y="4213362"/>
            <a:ext cx="388787" cy="427666"/>
          </a:xfrm>
          <a:prstGeom prst="rect">
            <a:avLst/>
          </a:prstGeom>
        </p:spPr>
      </p:pic>
      <p:pic>
        <p:nvPicPr>
          <p:cNvPr id="14" name="Graphic 13">
            <a:extLst>
              <a:ext uri="{FF2B5EF4-FFF2-40B4-BE49-F238E27FC236}">
                <a16:creationId xmlns:a16="http://schemas.microsoft.com/office/drawing/2014/main" id="{EB21BD9B-21E5-B323-7B15-F5031E38F00A}"/>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923351" y="3180040"/>
            <a:ext cx="474449" cy="546647"/>
          </a:xfrm>
          <a:prstGeom prst="rect">
            <a:avLst/>
          </a:prstGeom>
        </p:spPr>
      </p:pic>
    </p:spTree>
    <p:extLst>
      <p:ext uri="{BB962C8B-B14F-4D97-AF65-F5344CB8AC3E}">
        <p14:creationId xmlns:p14="http://schemas.microsoft.com/office/powerpoint/2010/main" val="230414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1D25235-FCC7-5406-FB0E-7BA67D9BC56B}"/>
              </a:ext>
            </a:extLst>
          </p:cNvPr>
          <p:cNvPicPr>
            <a:picLocks noGrp="1" noChangeAspect="1"/>
          </p:cNvPicPr>
          <p:nvPr>
            <p:ph type="pic" idx="15"/>
          </p:nvPr>
        </p:nvPicPr>
        <p:blipFill rotWithShape="1">
          <a:blip r:embed="rId3" cstate="email">
            <a:extLst>
              <a:ext uri="{28A0092B-C50C-407E-A947-70E740481C1C}">
                <a14:useLocalDpi xmlns:a14="http://schemas.microsoft.com/office/drawing/2010/main"/>
              </a:ext>
            </a:extLst>
          </a:blip>
          <a:srcRect/>
          <a:stretch/>
        </p:blipFill>
        <p:spPr>
          <a:xfrm flipH="1">
            <a:off x="2943224" y="-3"/>
            <a:ext cx="9248773" cy="6866768"/>
          </a:xfrm>
        </p:spPr>
      </p:pic>
      <p:grpSp>
        <p:nvGrpSpPr>
          <p:cNvPr id="12" name="Group 11">
            <a:extLst>
              <a:ext uri="{FF2B5EF4-FFF2-40B4-BE49-F238E27FC236}">
                <a16:creationId xmlns:a16="http://schemas.microsoft.com/office/drawing/2014/main" id="{4A8B5092-769F-E1D0-B64F-99C75953F76A}"/>
              </a:ext>
            </a:extLst>
          </p:cNvPr>
          <p:cNvGrpSpPr/>
          <p:nvPr/>
        </p:nvGrpSpPr>
        <p:grpSpPr>
          <a:xfrm>
            <a:off x="1477977" y="3818966"/>
            <a:ext cx="4614224" cy="2383701"/>
            <a:chOff x="0" y="3836896"/>
            <a:chExt cx="4614224" cy="2365771"/>
          </a:xfrm>
        </p:grpSpPr>
        <p:sp>
          <p:nvSpPr>
            <p:cNvPr id="13" name="Rectangle 12">
              <a:extLst>
                <a:ext uri="{FF2B5EF4-FFF2-40B4-BE49-F238E27FC236}">
                  <a16:creationId xmlns:a16="http://schemas.microsoft.com/office/drawing/2014/main" id="{FBC797FF-7D5E-C2F1-7BCD-3995D3D1E790}"/>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14" name="Rectangle 13">
              <a:extLst>
                <a:ext uri="{FF2B5EF4-FFF2-40B4-BE49-F238E27FC236}">
                  <a16:creationId xmlns:a16="http://schemas.microsoft.com/office/drawing/2014/main" id="{6DDE1F9E-1499-4DB1-9F6C-63E0DFDE82EC}"/>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grpSp>
      <p:sp>
        <p:nvSpPr>
          <p:cNvPr id="3" name="Title 2">
            <a:extLst>
              <a:ext uri="{FF2B5EF4-FFF2-40B4-BE49-F238E27FC236}">
                <a16:creationId xmlns:a16="http://schemas.microsoft.com/office/drawing/2014/main" id="{9AEA775F-1957-1CFD-BCBC-1E084BFA17B8}"/>
              </a:ext>
            </a:extLst>
          </p:cNvPr>
          <p:cNvSpPr>
            <a:spLocks noGrp="1"/>
          </p:cNvSpPr>
          <p:nvPr>
            <p:ph type="title"/>
          </p:nvPr>
        </p:nvSpPr>
        <p:spPr>
          <a:xfrm>
            <a:off x="853441" y="4307560"/>
            <a:ext cx="5242559" cy="1388585"/>
          </a:xfrm>
        </p:spPr>
        <p:txBody>
          <a:bodyPr/>
          <a:lstStyle/>
          <a:p>
            <a:r>
              <a:rPr lang="en-US" dirty="0">
                <a:latin typeface="Arial" panose="020B0604020202020204" pitchFamily="34" charset="0"/>
                <a:cs typeface="Arial" panose="020B0604020202020204" pitchFamily="34" charset="0"/>
              </a:rPr>
              <a:t>Determine eligible dependents</a:t>
            </a:r>
          </a:p>
        </p:txBody>
      </p:sp>
      <p:pic>
        <p:nvPicPr>
          <p:cNvPr id="8" name="Picture 7">
            <a:extLst>
              <a:ext uri="{FF2B5EF4-FFF2-40B4-BE49-F238E27FC236}">
                <a16:creationId xmlns:a16="http://schemas.microsoft.com/office/drawing/2014/main" id="{3BC00570-A046-0D4A-0DB3-570F0F2F9252}"/>
              </a:ext>
            </a:extLst>
          </p:cNvPr>
          <p:cNvPicPr>
            <a:picLocks noChangeAspect="1"/>
          </p:cNvPicPr>
          <p:nvPr/>
        </p:nvPicPr>
        <p:blipFill>
          <a:blip r:embed="rId4" cstate="email">
            <a:duotone>
              <a:schemeClr val="bg2">
                <a:shade val="45000"/>
                <a:satMod val="135000"/>
              </a:schemeClr>
              <a:prstClr val="white"/>
            </a:duotone>
            <a:alphaModFix amt="70000"/>
            <a:extLst>
              <a:ext uri="{28A0092B-C50C-407E-A947-70E740481C1C}">
                <a14:useLocalDpi xmlns:a14="http://schemas.microsoft.com/office/drawing/2010/main"/>
              </a:ext>
            </a:extLst>
          </a:blip>
          <a:stretch>
            <a:fillRect/>
          </a:stretch>
        </p:blipFill>
        <p:spPr>
          <a:xfrm>
            <a:off x="853441" y="2835607"/>
            <a:ext cx="1015213" cy="845673"/>
          </a:xfrm>
          <a:prstGeom prst="rect">
            <a:avLst/>
          </a:prstGeom>
        </p:spPr>
      </p:pic>
    </p:spTree>
    <p:extLst>
      <p:ext uri="{BB962C8B-B14F-4D97-AF65-F5344CB8AC3E}">
        <p14:creationId xmlns:p14="http://schemas.microsoft.com/office/powerpoint/2010/main" val="2003559891"/>
      </p:ext>
    </p:extLst>
  </p:cSld>
  <p:clrMapOvr>
    <a:masterClrMapping/>
  </p:clrMapOvr>
</p:sld>
</file>

<file path=ppt/theme/theme1.xml><?xml version="1.0" encoding="utf-8"?>
<a:theme xmlns:a="http://schemas.openxmlformats.org/drawingml/2006/main" name="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3.xml><?xml version="1.0" encoding="utf-8"?>
<a:theme xmlns:a="http://schemas.openxmlformats.org/drawingml/2006/main" name="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4.xml><?xml version="1.0" encoding="utf-8"?>
<a:theme xmlns:a="http://schemas.openxmlformats.org/drawingml/2006/main" name="1_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eue Haas Grotesk Text Pro">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5.xml><?xml version="1.0" encoding="utf-8"?>
<a:theme xmlns:a="http://schemas.openxmlformats.org/drawingml/2006/main" name="CLOSING">
  <a:themeElements>
    <a:clrScheme name="HealthEquity 2022">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5AC2409B-6AB5-4448-8574-F4FAA1332A10}"/>
    </a:ext>
  </a:extLst>
</a:theme>
</file>

<file path=ppt/theme/theme6.xml><?xml version="1.0" encoding="utf-8"?>
<a:theme xmlns:a="http://schemas.openxmlformats.org/drawingml/2006/main" name="TITLE">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7FD553A7-4B12-43C7-A896-83F5C14DE38C}"/>
    </a:ext>
  </a:extLst>
</a:theme>
</file>

<file path=ppt/theme/theme7.xml><?xml version="1.0" encoding="utf-8"?>
<a:theme xmlns:a="http://schemas.openxmlformats.org/drawingml/2006/main" name="1_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8.xml><?xml version="1.0" encoding="utf-8"?>
<a:theme xmlns:a="http://schemas.openxmlformats.org/drawingml/2006/main" name="2_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9.xml><?xml version="1.0" encoding="utf-8"?>
<a:theme xmlns:a="http://schemas.openxmlformats.org/drawingml/2006/main" name="1_CLOSING">
  <a:themeElements>
    <a:clrScheme name="HealthEquity 2022">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5AC2409B-6AB5-4448-8574-F4FAA1332A10}"/>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14193CD-E3B8-1840-A843-ADA9E1B45D5E}">
  <we:reference id="b0430364-2ab6-47cd-907e-f8b72239b204" version="3.19.222.0" store="EXCatalog" storeType="EXCatalog"/>
  <we:alternateReferences>
    <we:reference id="WA200000729" version="3.19.222.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25429D44E3E341AE8CF3DCC26112CF" ma:contentTypeVersion="14" ma:contentTypeDescription="Create a new document." ma:contentTypeScope="" ma:versionID="ae1e630f5839acc4caa4a5909e8705c2">
  <xsd:schema xmlns:xsd="http://www.w3.org/2001/XMLSchema" xmlns:xs="http://www.w3.org/2001/XMLSchema" xmlns:p="http://schemas.microsoft.com/office/2006/metadata/properties" xmlns:ns2="a4c24deb-6510-4f36-abef-353a6680f7e7" xmlns:ns3="9babf503-ade8-4b92-8801-769fe6ea6535" targetNamespace="http://schemas.microsoft.com/office/2006/metadata/properties" ma:root="true" ma:fieldsID="95e2b4dbc7244805c36fd1e66371bd92" ns2:_="" ns3:_="">
    <xsd:import namespace="a4c24deb-6510-4f36-abef-353a6680f7e7"/>
    <xsd:import namespace="9babf503-ade8-4b92-8801-769fe6ea65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24deb-6510-4f36-abef-353a6680f7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5b63519-2865-40f6-b4ff-6a0af005ef4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abf503-ade8-4b92-8801-769fe6ea65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8e1ddf4-234c-4405-92f7-02506505f745}" ma:internalName="TaxCatchAll" ma:showField="CatchAllData" ma:web="9babf503-ade8-4b92-8801-769fe6ea65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babf503-ade8-4b92-8801-769fe6ea6535" xsi:nil="true"/>
    <lcf76f155ced4ddcb4097134ff3c332f xmlns="a4c24deb-6510-4f36-abef-353a6680f7e7">
      <Terms xmlns="http://schemas.microsoft.com/office/infopath/2007/PartnerControls"/>
    </lcf76f155ced4ddcb4097134ff3c332f>
    <SharedWithUsers xmlns="9babf503-ade8-4b92-8801-769fe6ea6535">
      <UserInfo>
        <DisplayName/>
        <AccountId xsi:nil="true"/>
        <AccountType/>
      </UserInfo>
    </SharedWithUsers>
    <MediaLengthInSeconds xmlns="a4c24deb-6510-4f36-abef-353a6680f7e7" xsi:nil="true"/>
  </documentManagement>
</p:properties>
</file>

<file path=customXml/itemProps1.xml><?xml version="1.0" encoding="utf-8"?>
<ds:datastoreItem xmlns:ds="http://schemas.openxmlformats.org/officeDocument/2006/customXml" ds:itemID="{72C40D63-9A35-4AB6-9788-293332EFA8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c24deb-6510-4f36-abef-353a6680f7e7"/>
    <ds:schemaRef ds:uri="9babf503-ade8-4b92-8801-769fe6ea65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95FE7D-1C38-4FCE-9EAE-1E6D903DCC4A}">
  <ds:schemaRefs>
    <ds:schemaRef ds:uri="http://schemas.microsoft.com/sharepoint/v3/contenttype/forms"/>
  </ds:schemaRefs>
</ds:datastoreItem>
</file>

<file path=customXml/itemProps3.xml><?xml version="1.0" encoding="utf-8"?>
<ds:datastoreItem xmlns:ds="http://schemas.openxmlformats.org/officeDocument/2006/customXml" ds:itemID="{CA3CE4B5-A275-4B5E-BA6E-794A1A76EB1E}">
  <ds:schemaRefs>
    <ds:schemaRef ds:uri="http://www.w3.org/XML/1998/namespace"/>
    <ds:schemaRef ds:uri="http://purl.org/dc/terms/"/>
    <ds:schemaRef ds:uri="http://schemas.microsoft.com/office/2006/metadata/properties"/>
    <ds:schemaRef ds:uri="http://schemas.openxmlformats.org/package/2006/metadata/core-properties"/>
    <ds:schemaRef ds:uri="http://purl.org/dc/elements/1.1/"/>
    <ds:schemaRef ds:uri="ce94e72a-f1bf-4a8c-b95b-2de3b9ea1f72"/>
    <ds:schemaRef ds:uri="eee692be-9dfa-450e-84ce-8c4db8d683c5"/>
    <ds:schemaRef ds:uri="http://schemas.microsoft.com/office/2006/documentManagement/types"/>
    <ds:schemaRef ds:uri="http://schemas.microsoft.com/office/infopath/2007/PartnerControls"/>
    <ds:schemaRef ds:uri="http://purl.org/dc/dcmitype/"/>
    <ds:schemaRef ds:uri="9babf503-ade8-4b92-8801-769fe6ea6535"/>
    <ds:schemaRef ds:uri="a4c24deb-6510-4f36-abef-353a6680f7e7"/>
  </ds:schemaRefs>
</ds:datastoreItem>
</file>

<file path=docMetadata/LabelInfo.xml><?xml version="1.0" encoding="utf-8"?>
<clbl:labelList xmlns:clbl="http://schemas.microsoft.com/office/2020/mipLabelMetadata">
  <clbl:label id="{3b23c674-de8a-426d-bc8b-74ad6594a910}" enabled="1" method="Standard" siteId="{c5d0ad88-8f93-43b8-9b7c-c8a3bb8e410a}" removed="0"/>
</clbl:labelList>
</file>

<file path=docProps/app.xml><?xml version="1.0" encoding="utf-8"?>
<Properties xmlns="http://schemas.openxmlformats.org/officeDocument/2006/extended-properties" xmlns:vt="http://schemas.openxmlformats.org/officeDocument/2006/docPropsVTypes">
  <TotalTime>595</TotalTime>
  <Words>2944</Words>
  <Application>Microsoft Office PowerPoint</Application>
  <PresentationFormat>Widescreen</PresentationFormat>
  <Paragraphs>313</Paragraphs>
  <Slides>22</Slides>
  <Notes>22</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22</vt:i4>
      </vt:variant>
    </vt:vector>
  </HeadingPairs>
  <TitlesOfParts>
    <vt:vector size="42" baseType="lpstr">
      <vt:lpstr>Arial</vt:lpstr>
      <vt:lpstr>Calibri</vt:lpstr>
      <vt:lpstr>museo-sans</vt:lpstr>
      <vt:lpstr>Neue Haas Grotesk Text Pro</vt:lpstr>
      <vt:lpstr>Neue Haas Grotesk Text Pro Regular</vt:lpstr>
      <vt:lpstr>NeueHaasGroteskText Pro</vt:lpstr>
      <vt:lpstr>Oswald</vt:lpstr>
      <vt:lpstr>proxima-nova</vt:lpstr>
      <vt:lpstr>Segoe UI</vt:lpstr>
      <vt:lpstr>system-ui</vt:lpstr>
      <vt:lpstr>Wingdings</vt:lpstr>
      <vt:lpstr>CONTENT</vt:lpstr>
      <vt:lpstr>BASIC LAYOUTS</vt:lpstr>
      <vt:lpstr>SECTION BREAKS</vt:lpstr>
      <vt:lpstr>1_BASIC LAYOUTS</vt:lpstr>
      <vt:lpstr>CLOSING</vt:lpstr>
      <vt:lpstr>TITLE</vt:lpstr>
      <vt:lpstr>1_SECTION BREAKS</vt:lpstr>
      <vt:lpstr>2_BASIC LAYOUTS</vt:lpstr>
      <vt:lpstr>1_CLOSING</vt:lpstr>
      <vt:lpstr>Turn caregiving  into tax savings</vt:lpstr>
      <vt:lpstr>Turn caregiving into tax savings</vt:lpstr>
      <vt:lpstr>PowerPoint Presentation</vt:lpstr>
      <vt:lpstr>Tax-free contributions </vt:lpstr>
      <vt:lpstr>Save  $1,000</vt:lpstr>
      <vt:lpstr>PowerPoint Presentation</vt:lpstr>
      <vt:lpstr>PowerPoint Presentation</vt:lpstr>
      <vt:lpstr>A DCFSA is compatible with:</vt:lpstr>
      <vt:lpstr>Determine eligible dependents</vt:lpstr>
      <vt:lpstr>Save on DCFSA eligible expenses</vt:lpstr>
      <vt:lpstr>The more you contribute the more you save</vt:lpstr>
      <vt:lpstr>Grace period</vt:lpstr>
      <vt:lpstr>Qualifying  life events </vt:lpstr>
      <vt:lpstr>Use funds  as they accrue </vt:lpstr>
      <vt:lpstr>Meet Ramesh and Priya</vt:lpstr>
      <vt:lpstr>PowerPoint Presentation</vt:lpstr>
      <vt:lpstr>Meet Ramesh and Priya</vt:lpstr>
      <vt:lpstr>PowerPoint Presentation</vt:lpstr>
      <vt:lpstr>What’s needed  for reimbursement</vt:lpstr>
      <vt:lpstr>HealthEquity makes saving easy</vt:lpstr>
      <vt:lpstr>Get started today!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Cowin</dc:creator>
  <cp:lastModifiedBy>Tyler Revill</cp:lastModifiedBy>
  <cp:revision>17</cp:revision>
  <dcterms:created xsi:type="dcterms:W3CDTF">2022-12-21T21:13:17Z</dcterms:created>
  <dcterms:modified xsi:type="dcterms:W3CDTF">2024-08-07T18:00:44Z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23c674-de8a-426d-bc8b-74ad6594a910_Enabled">
    <vt:lpwstr>true</vt:lpwstr>
  </property>
  <property fmtid="{D5CDD505-2E9C-101B-9397-08002B2CF9AE}" pid="3" name="MSIP_Label_3b23c674-de8a-426d-bc8b-74ad6594a910_SetDate">
    <vt:lpwstr>2022-12-21T21:13:17Z</vt:lpwstr>
  </property>
  <property fmtid="{D5CDD505-2E9C-101B-9397-08002B2CF9AE}" pid="4" name="MSIP_Label_3b23c674-de8a-426d-bc8b-74ad6594a910_Method">
    <vt:lpwstr>Standard</vt:lpwstr>
  </property>
  <property fmtid="{D5CDD505-2E9C-101B-9397-08002B2CF9AE}" pid="5" name="MSIP_Label_3b23c674-de8a-426d-bc8b-74ad6594a910_Name">
    <vt:lpwstr>HQY Proprietary</vt:lpwstr>
  </property>
  <property fmtid="{D5CDD505-2E9C-101B-9397-08002B2CF9AE}" pid="6" name="MSIP_Label_3b23c674-de8a-426d-bc8b-74ad6594a910_SiteId">
    <vt:lpwstr>c5d0ad88-8f93-43b8-9b7c-c8a3bb8e410a</vt:lpwstr>
  </property>
  <property fmtid="{D5CDD505-2E9C-101B-9397-08002B2CF9AE}" pid="7" name="MSIP_Label_3b23c674-de8a-426d-bc8b-74ad6594a910_ActionId">
    <vt:lpwstr>8c3fbb2e-914e-45a8-8956-b81e5068032c</vt:lpwstr>
  </property>
  <property fmtid="{D5CDD505-2E9C-101B-9397-08002B2CF9AE}" pid="8" name="MSIP_Label_3b23c674-de8a-426d-bc8b-74ad6594a910_ContentBits">
    <vt:lpwstr>0</vt:lpwstr>
  </property>
  <property fmtid="{D5CDD505-2E9C-101B-9397-08002B2CF9AE}" pid="9" name="ContentTypeId">
    <vt:lpwstr>0x010100F025429D44E3E341AE8CF3DCC26112CF</vt:lpwstr>
  </property>
  <property fmtid="{D5CDD505-2E9C-101B-9397-08002B2CF9AE}" pid="10" name="MediaServiceImageTags">
    <vt:lpwstr/>
  </property>
  <property fmtid="{D5CDD505-2E9C-101B-9397-08002B2CF9AE}" pid="11" name="Order">
    <vt:r8>3802200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